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397" r:id="rId4"/>
    <p:sldId id="382" r:id="rId5"/>
    <p:sldId id="270" r:id="rId6"/>
    <p:sldId id="407" r:id="rId7"/>
    <p:sldId id="398" r:id="rId8"/>
    <p:sldId id="401" r:id="rId9"/>
    <p:sldId id="404" r:id="rId10"/>
    <p:sldId id="405" r:id="rId11"/>
    <p:sldId id="402" r:id="rId12"/>
    <p:sldId id="406" r:id="rId13"/>
    <p:sldId id="403" r:id="rId14"/>
    <p:sldId id="408" r:id="rId15"/>
    <p:sldId id="396" r:id="rId16"/>
  </p:sldIdLst>
  <p:sldSz cx="18288000" cy="10287000"/>
  <p:notesSz cx="6858000" cy="9144000"/>
  <p:embeddedFontLst>
    <p:embeddedFont>
      <p:font typeface="字由点字倔强黑" panose="02010600030101010101" charset="-122"/>
      <p:regular r:id="rId18"/>
    </p:embeddedFont>
    <p:embeddedFont>
      <p:font typeface="Cambria Math" panose="02040503050406030204" pitchFamily="18" charset="0"/>
      <p:regular r:id="rId19"/>
    </p:embeddedFont>
    <p:embeddedFont>
      <p:font typeface="等线" panose="02010600030101010101" pitchFamily="2" charset="-122"/>
      <p:regular r:id="rId20"/>
      <p:bold r:id="rId21"/>
    </p:embeddedFont>
    <p:embeddedFont>
      <p:font typeface="微软雅黑" panose="020B0503020204020204" pitchFamily="34" charset="-122"/>
      <p:regular r:id="rId22"/>
      <p:bold r:id="rId23"/>
    </p:embeddedFont>
  </p:embeddedFontLst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 userDrawn="1">
          <p15:clr>
            <a:srgbClr val="A4A3A4"/>
          </p15:clr>
        </p15:guide>
        <p15:guide id="2" pos="29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子锋 林" initials="子锋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7922" autoAdjust="0"/>
  </p:normalViewPr>
  <p:slideViewPr>
    <p:cSldViewPr showGuides="1">
      <p:cViewPr varScale="1">
        <p:scale>
          <a:sx n="93" d="100"/>
          <a:sy n="93" d="100"/>
        </p:scale>
        <p:origin x="888" y="96"/>
      </p:cViewPr>
      <p:guideLst>
        <p:guide orient="horz" pos="2141"/>
        <p:guide pos="2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8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1:02:23.3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1:34:48.49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1:02:28.0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1:05:36.698"/>
    </inkml:context>
    <inkml:brush xml:id="br0">
      <inkml:brushProperty name="width" value="0.35" units="cm"/>
      <inkml:brushProperty name="height" value="0.35" units="cm"/>
      <inkml:brushProperty name="color" value="#00B0F0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1:05:56.795"/>
    </inkml:context>
    <inkml:brush xml:id="br0">
      <inkml:brushProperty name="width" value="0.35" units="cm"/>
      <inkml:brushProperty name="height" value="0.35" units="cm"/>
      <inkml:brushProperty name="color" value="#00B0F0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1:05:57.985"/>
    </inkml:context>
    <inkml:brush xml:id="br0">
      <inkml:brushProperty name="width" value="0.35" units="cm"/>
      <inkml:brushProperty name="height" value="0.35" units="cm"/>
      <inkml:brushProperty name="color" value="#00B0F0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1:06:01.914"/>
    </inkml:context>
    <inkml:brush xml:id="br0">
      <inkml:brushProperty name="width" value="0.35" units="cm"/>
      <inkml:brushProperty name="height" value="0.35" units="cm"/>
      <inkml:brushProperty name="color" value="#00B0F0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1:06:03.421"/>
    </inkml:context>
    <inkml:brush xml:id="br0">
      <inkml:brushProperty name="width" value="0.35" units="cm"/>
      <inkml:brushProperty name="height" value="0.35" units="cm"/>
      <inkml:brushProperty name="color" value="#00B0F0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1:06:05.466"/>
    </inkml:context>
    <inkml:brush xml:id="br0">
      <inkml:brushProperty name="width" value="0.35" units="cm"/>
      <inkml:brushProperty name="height" value="0.35" units="cm"/>
      <inkml:brushProperty name="color" value="#00B0F0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1:06:07.151"/>
    </inkml:context>
    <inkml:brush xml:id="br0">
      <inkml:brushProperty name="width" value="0.35" units="cm"/>
      <inkml:brushProperty name="height" value="0.35" units="cm"/>
      <inkml:brushProperty name="color" value="#00B0F0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3A9DF-4366-40FF-828D-695276E12473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A0309-BC27-4090-97B4-AF3D4BCA14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62090618-8692-458b-b3f8-92b7cf0b20e2.source.4.zh-Hans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7D83B-FA33-35E0-E381-438F2277E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7DCC0D-6540-28E7-5ED8-40390C3407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5BFA6A1-4927-82E9-DBA6-9ADE264E2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FAD07C-9820-9792-A9C8-E640A89209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322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3DAEA-3873-76A9-919D-3487FE012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FFD8BA5-3CA6-BF04-0047-037A917157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579CFC-6AF8-0F98-C378-C546252DC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522226-694F-34A7-F8B1-9B4CBD8129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327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12372-3679-23B9-8F41-176ED1906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64B4E2-2B59-1CEF-375E-C8640338A8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C8EF03F-AF6C-A70B-CB4D-B5F2F461B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28600">
              <a:lnSpc>
                <a:spcPct val="150000"/>
              </a:lnSpc>
            </a:pPr>
            <a:r>
              <a:rPr lang="zh-CN" altLang="zh-CN" dirty="0"/>
              <a:t>分治法不同方法的平均时间复杂度都是</a:t>
            </a:r>
            <a:r>
              <a:rPr lang="en-US" altLang="zh-CN" dirty="0"/>
              <a:t>O(𝑛 log𝑛)</a:t>
            </a:r>
            <a:r>
              <a:rPr lang="zh-CN" altLang="zh-CN" dirty="0"/>
              <a:t>通过优化合并方法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9F9758-AE57-948E-F3A0-9AAAF85DC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816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BD963-7CC0-787E-0111-00C687F85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FFB85E-B4FE-52B3-91AA-429D912AC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AD2325-96EC-3268-21C7-E80427032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2EAE21-ED08-C649-99FA-7C17BE9CD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641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C0ED5-C683-51F4-0876-F94687D3F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EC1F23-7A65-E051-6761-FE6D163284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ACDC2F-910A-649F-2E67-D3BEB36E9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A8FB47-33F3-14F0-C871-FB70FF4F60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744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22F66-87CF-E59E-B052-FF6F1C3B5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69CB0E-AC20-FFE6-D310-CC640C4A4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2B9653-4E24-884E-3146-AD3A0BB36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29698A-B85A-BADB-2EA7-3F1A59FBB7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033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D7D3A-6167-AD5D-A89F-39121FD70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315286D-F6E5-4B4E-5D7D-01073C9E9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67907D-85D7-AA76-BEE3-F3B0923EF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32972D-D3E5-EF33-37FC-E28C46543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40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A802-8D31-1B2A-CC48-F33D1D2A4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E15E4D-C5BE-CBD3-B88E-C9DB51824D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1537E3-840A-500F-B023-5BF25CAEC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A0C078-DB2A-43B8-8DE3-D8AFB6C777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772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4BC04-9282-9D6A-BEAE-BD9DCC328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28C028-28B2-5C7E-A023-BAAEA37633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2792A6-3C4B-70AF-BFA7-F019EB399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511F6C-A6F2-BCFE-4471-214C3CE08C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78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1503B-08FC-C93C-820F-EC587AB07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5170996-8F85-81DA-C88E-A9EE04104E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5637D6A-59B8-9A24-3910-7E5946B3C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轴排序，从下到上找到起始点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65B555-8968-8263-22A0-D7979785C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848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6DCD8-4FBE-6AC5-98A6-437FF086E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629D979-72F0-1471-6260-3CAA2B7DB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CDB4AF-8ED6-6C2C-C3DB-B04E87798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842E5E-5D3A-E6EA-C270-758458A1B5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560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</p:spPr>
        <p:txBody>
          <a:bodyPr/>
          <a:lstStyle/>
          <a:p>
            <a:fld id="{748B5987-9647-4253-899C-3B9819D6D8A0}" type="datetime1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13.emf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image" Target="../media/image24.png"/><Relationship Id="rId5" Type="http://schemas.openxmlformats.org/officeDocument/2006/relationships/image" Target="../media/image14.emf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5" Type="http://schemas.openxmlformats.org/officeDocument/2006/relationships/image" Target="../media/image28.emf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gi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5" Type="http://schemas.openxmlformats.org/officeDocument/2006/relationships/image" Target="../media/image11.em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6.xml"/><Relationship Id="rId18" Type="http://schemas.openxmlformats.org/officeDocument/2006/relationships/image" Target="../media/image17.png"/><Relationship Id="rId26" Type="http://schemas.openxmlformats.org/officeDocument/2006/relationships/image" Target="../media/image12.gif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19.png"/><Relationship Id="rId7" Type="http://schemas.openxmlformats.org/officeDocument/2006/relationships/customXml" Target="../ink/ink2.xml"/><Relationship Id="rId12" Type="http://schemas.openxmlformats.org/officeDocument/2006/relationships/customXml" Target="../ink/ink5.xml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6" Type="http://schemas.openxmlformats.org/officeDocument/2006/relationships/customXml" Target="../ink/ink9.xml"/><Relationship Id="rId20" Type="http://schemas.openxmlformats.org/officeDocument/2006/relationships/customXml" Target="../ink/ink10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11" Type="http://schemas.openxmlformats.org/officeDocument/2006/relationships/customXml" Target="../ink/ink4.xml"/><Relationship Id="rId24" Type="http://schemas.openxmlformats.org/officeDocument/2006/relationships/image" Target="../media/image22.png"/><Relationship Id="rId5" Type="http://schemas.openxmlformats.org/officeDocument/2006/relationships/customXml" Target="../ink/ink1.xml"/><Relationship Id="rId15" Type="http://schemas.openxmlformats.org/officeDocument/2006/relationships/customXml" Target="../ink/ink8.xml"/><Relationship Id="rId23" Type="http://schemas.openxmlformats.org/officeDocument/2006/relationships/image" Target="../media/image21.png"/><Relationship Id="rId10" Type="http://schemas.openxmlformats.org/officeDocument/2006/relationships/image" Target="../media/image15.png"/><Relationship Id="rId19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customXml" Target="../ink/ink3.xml"/><Relationship Id="rId14" Type="http://schemas.openxmlformats.org/officeDocument/2006/relationships/customXml" Target="../ink/ink7.xml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862286" cy="10287000"/>
          </a:xfrm>
          <a:custGeom>
            <a:avLst/>
            <a:gdLst/>
            <a:ahLst/>
            <a:cxnLst/>
            <a:rect l="l" t="t" r="r" b="b"/>
            <a:pathLst>
              <a:path w="6862286" h="10287000">
                <a:moveTo>
                  <a:pt x="0" y="0"/>
                </a:moveTo>
                <a:lnTo>
                  <a:pt x="6862286" y="0"/>
                </a:lnTo>
                <a:lnTo>
                  <a:pt x="68622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912265" y="5561898"/>
            <a:ext cx="9525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78745" y="6094730"/>
            <a:ext cx="4357370" cy="822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 algn="ctr">
              <a:lnSpc>
                <a:spcPts val="4200"/>
              </a:lnSpc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419735" y="508635"/>
            <a:ext cx="17334865" cy="444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415939" y="3727728"/>
            <a:ext cx="10896600" cy="1415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algn="ctr" rtl="0"/>
            <a:r>
              <a:rPr lang="zh-CN" altLang="en-US" sz="6000" b="1" i="0" u="none" strike="noStrike" kern="100" baseline="0" dirty="0">
                <a:latin typeface="Times New Roman" panose="02020603050405020304" pitchFamily="18" charset="0"/>
                <a:ea typeface="宋体" panose="02010600030101010101" pitchFamily="2" charset="-122"/>
              </a:rPr>
              <a:t>实验二 分治法求最近点对问题</a:t>
            </a:r>
            <a:r>
              <a:rPr lang="en-US" altLang="zh-CN" sz="9200" dirty="0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3</a:t>
            </a:r>
            <a:endParaRPr lang="en-US" sz="9200" dirty="0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280485" y="5540142"/>
            <a:ext cx="8178800" cy="787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汇报人：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李文俊</a:t>
            </a:r>
          </a:p>
        </p:txBody>
      </p:sp>
      <p:sp>
        <p:nvSpPr>
          <p:cNvPr id="8" name="AutoShape 8"/>
          <p:cNvSpPr/>
          <p:nvPr/>
        </p:nvSpPr>
        <p:spPr>
          <a:xfrm>
            <a:off x="445135" y="9817735"/>
            <a:ext cx="17311370" cy="2349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AutoShape 9"/>
          <p:cNvSpPr/>
          <p:nvPr/>
        </p:nvSpPr>
        <p:spPr>
          <a:xfrm>
            <a:off x="445135" y="492760"/>
            <a:ext cx="28575" cy="932497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AutoShape 10"/>
          <p:cNvSpPr/>
          <p:nvPr/>
        </p:nvSpPr>
        <p:spPr>
          <a:xfrm>
            <a:off x="17728565" y="492125"/>
            <a:ext cx="6985" cy="932561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1"/>
          <a:stretch>
            <a:fillRect/>
          </a:stretch>
        </p:blipFill>
        <p:spPr>
          <a:xfrm>
            <a:off x="11293475" y="8877300"/>
            <a:ext cx="2041457" cy="7550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5339C-DFF9-22F0-C7D6-1179EFBB9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3369762-B43D-7BF1-E212-29CF6A39A3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AD5695D-5776-56F6-95D7-A3C59DA1F755}"/>
              </a:ext>
            </a:extLst>
          </p:cNvPr>
          <p:cNvSpPr txBox="1"/>
          <p:nvPr/>
        </p:nvSpPr>
        <p:spPr>
          <a:xfrm>
            <a:off x="-1364347" y="294144"/>
            <a:ext cx="68424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效率测试</a:t>
            </a:r>
            <a:endParaRPr lang="en-US" altLang="zh-CN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3C317B7-8B96-DE62-0050-48D127C9A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913659"/>
              </p:ext>
            </p:extLst>
          </p:nvPr>
        </p:nvGraphicFramePr>
        <p:xfrm>
          <a:off x="1981200" y="1731245"/>
          <a:ext cx="13868865" cy="2209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055">
                  <a:extLst>
                    <a:ext uri="{9D8B030D-6E8A-4147-A177-3AD203B41FA5}">
                      <a16:colId xmlns:a16="http://schemas.microsoft.com/office/drawing/2014/main" val="2059091744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2519895825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947472460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2823862278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3296393998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3122068199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4207491786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3889959962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2228601640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1436216427"/>
                    </a:ext>
                  </a:extLst>
                </a:gridCol>
                <a:gridCol w="1568315">
                  <a:extLst>
                    <a:ext uri="{9D8B030D-6E8A-4147-A177-3AD203B41FA5}">
                      <a16:colId xmlns:a16="http://schemas.microsoft.com/office/drawing/2014/main" val="2626071384"/>
                    </a:ext>
                  </a:extLst>
                </a:gridCol>
              </a:tblGrid>
              <a:tr h="539153"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zh-CN" alt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数据规模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300000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400000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500000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600000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700000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800000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900000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1000000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2479292"/>
                  </a:ext>
                </a:extLst>
              </a:tr>
              <a:tr h="59234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实际时间</a:t>
                      </a: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s</a:t>
                      </a:r>
                      <a:endParaRPr lang="zh-CN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207.716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461.397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692.343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881.949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1174.07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1392.73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1595.3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1811.99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2050.59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2365.51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864971"/>
                  </a:ext>
                </a:extLst>
              </a:tr>
              <a:tr h="5391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理论时间</a:t>
                      </a: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s</a:t>
                      </a:r>
                      <a:endParaRPr lang="zh-CN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207.716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440.4435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682.611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930.91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1183.767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1440.257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1699.769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1961.866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2226.225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2492.592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9389137"/>
                  </a:ext>
                </a:extLst>
              </a:tr>
              <a:tr h="5391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相对误差</a:t>
                      </a: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%</a:t>
                      </a:r>
                      <a:endParaRPr lang="zh-CN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0.00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4.76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1.43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5.26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0.82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3.30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6.15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7.64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7.89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5.10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19644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125DC5E6-89A5-ED3B-C7B9-096BFB3C21E5}"/>
                  </a:ext>
                </a:extLst>
              </p:cNvPr>
              <p:cNvSpPr txBox="1"/>
              <p:nvPr/>
            </p:nvSpPr>
            <p:spPr>
              <a:xfrm>
                <a:off x="794845" y="5143500"/>
                <a:ext cx="11770242" cy="2705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平均情况 T(n) = 2T(n/2) +</a:t>
                </a:r>
                <a:r>
                  <a:rPr lang="en-US" altLang="zh-CN" sz="24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radPr>
                      <m:deg/>
                      <m:e>
                        <m:r>
                          <a:rPr lang="zh-CN" altLang="en-US" sz="24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sz="24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funcPr>
                      <m:fName>
                        <m:r>
                          <a:rPr lang="en-US" altLang="zh-CN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𝑙𝑜𝑔</m:t>
                        </m:r>
                      </m:fName>
                      <m:e>
                        <m:d>
                          <m:dPr>
                            <m:ctrlPr>
                              <a:rPr lang="en-US" altLang="zh-CN" sz="240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zh-CN" sz="240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𝑛</m:t>
                                </m:r>
                              </m:e>
                            </m:rad>
                          </m:e>
                        </m:d>
                      </m:e>
                    </m:func>
                  </m:oMath>
                </a14:m>
                <a:endParaRPr lang="en-US" altLang="zh-CN" sz="24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endParaRPr lang="en-US" altLang="zh-CN" sz="2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r>
                  <a:rPr lang="zh-CN" altLang="en-US" sz="24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平均时间复杂度O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(</m:t>
                    </m:r>
                    <m:r>
                      <a:rPr lang="en-US" altLang="zh-CN" sz="2400" b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𝑛</m:t>
                    </m:r>
                    <m:func>
                      <m:funcPr>
                        <m:ctrlP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log</m:t>
                        </m:r>
                      </m:fName>
                      <m:e>
                        <m:r>
                          <a:rPr lang="en-US" altLang="zh-CN" sz="24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𝑛</m:t>
                        </m:r>
                      </m:e>
                    </m:func>
                    <m:r>
                      <a:rPr lang="en-US" altLang="zh-CN" sz="2400" b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endParaRPr lang="en-US" altLang="zh-CN" sz="2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endParaRPr lang="zh-CN" altLang="en-US" sz="2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r>
                  <a:rPr lang="zh-CN" altLang="en-US" sz="24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最坏情况 T(n) = 2T(n/2) +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 </m:t>
                    </m:r>
                    <m:r>
                      <a:rPr lang="en-US" altLang="zh-CN" sz="2400" b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𝑛</m:t>
                    </m:r>
                    <m:func>
                      <m:funcPr>
                        <m:ctrlP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log</m:t>
                        </m:r>
                      </m:fName>
                      <m:e>
                        <m:r>
                          <a:rPr lang="en-US" altLang="zh-CN" sz="24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𝑛</m:t>
                        </m:r>
                      </m:e>
                    </m:func>
                  </m:oMath>
                </a14:m>
                <a:endParaRPr lang="zh-CN" altLang="en-US" sz="2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endParaRPr lang="en-US" altLang="zh-CN" sz="2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r>
                  <a:rPr lang="zh-CN" altLang="en-US" sz="24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最坏时间复杂度O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(</m:t>
                    </m:r>
                    <m:r>
                      <a:rPr lang="en-US" altLang="zh-CN" sz="2400" b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𝑛</m:t>
                    </m:r>
                    <m:sSup>
                      <m:sSupPr>
                        <m:ctrlP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400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2</m:t>
                        </m:r>
                      </m:sup>
                    </m:sSup>
                    <m:r>
                      <a:rPr lang="en-US" altLang="zh-CN" sz="2400" b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endParaRPr lang="zh-CN" altLang="en-US" sz="2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125DC5E6-89A5-ED3B-C7B9-096BFB3C2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45" y="5143500"/>
                <a:ext cx="11770242" cy="2705164"/>
              </a:xfrm>
              <a:prstGeom prst="rect">
                <a:avLst/>
              </a:prstGeom>
              <a:blipFill>
                <a:blip r:embed="rId5"/>
                <a:stretch>
                  <a:fillRect l="-777" t="-1577" b="-3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8D4BC5A-95A2-E8DB-8D85-6FD119B64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3848100"/>
            <a:ext cx="8675707" cy="66365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1501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E30FC-1F36-FB6D-DF3F-520FDF08B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8A25C250-667E-A3A8-935E-EFD77A0614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5710D2E-A32D-A34D-E63D-6D821F90DC41}"/>
              </a:ext>
            </a:extLst>
          </p:cNvPr>
          <p:cNvSpPr txBox="1"/>
          <p:nvPr/>
        </p:nvSpPr>
        <p:spPr>
          <a:xfrm>
            <a:off x="-1600200" y="313865"/>
            <a:ext cx="6842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400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400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一次排序</a:t>
            </a:r>
            <a:endParaRPr lang="en-US" altLang="zh-CN" sz="4000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B36BA4D-CC46-8756-D18B-87B272D590BB}"/>
              </a:ext>
            </a:extLst>
          </p:cNvPr>
          <p:cNvSpPr txBox="1"/>
          <p:nvPr/>
        </p:nvSpPr>
        <p:spPr>
          <a:xfrm>
            <a:off x="8305800" y="2813992"/>
            <a:ext cx="118110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排序：用于选出中间点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397625E1-82A6-9727-71F7-FBD92E24A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173472"/>
              </p:ext>
            </p:extLst>
          </p:nvPr>
        </p:nvGraphicFramePr>
        <p:xfrm>
          <a:off x="98706" y="6106837"/>
          <a:ext cx="10287002" cy="2232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373">
                  <a:extLst>
                    <a:ext uri="{9D8B030D-6E8A-4147-A177-3AD203B41FA5}">
                      <a16:colId xmlns:a16="http://schemas.microsoft.com/office/drawing/2014/main" val="2633329214"/>
                    </a:ext>
                  </a:extLst>
                </a:gridCol>
                <a:gridCol w="912373">
                  <a:extLst>
                    <a:ext uri="{9D8B030D-6E8A-4147-A177-3AD203B41FA5}">
                      <a16:colId xmlns:a16="http://schemas.microsoft.com/office/drawing/2014/main" val="1507398850"/>
                    </a:ext>
                  </a:extLst>
                </a:gridCol>
                <a:gridCol w="912373">
                  <a:extLst>
                    <a:ext uri="{9D8B030D-6E8A-4147-A177-3AD203B41FA5}">
                      <a16:colId xmlns:a16="http://schemas.microsoft.com/office/drawing/2014/main" val="1244172397"/>
                    </a:ext>
                  </a:extLst>
                </a:gridCol>
                <a:gridCol w="912373">
                  <a:extLst>
                    <a:ext uri="{9D8B030D-6E8A-4147-A177-3AD203B41FA5}">
                      <a16:colId xmlns:a16="http://schemas.microsoft.com/office/drawing/2014/main" val="4116083537"/>
                    </a:ext>
                  </a:extLst>
                </a:gridCol>
                <a:gridCol w="912373">
                  <a:extLst>
                    <a:ext uri="{9D8B030D-6E8A-4147-A177-3AD203B41FA5}">
                      <a16:colId xmlns:a16="http://schemas.microsoft.com/office/drawing/2014/main" val="3992503303"/>
                    </a:ext>
                  </a:extLst>
                </a:gridCol>
                <a:gridCol w="912373">
                  <a:extLst>
                    <a:ext uri="{9D8B030D-6E8A-4147-A177-3AD203B41FA5}">
                      <a16:colId xmlns:a16="http://schemas.microsoft.com/office/drawing/2014/main" val="1239790681"/>
                    </a:ext>
                  </a:extLst>
                </a:gridCol>
                <a:gridCol w="912373">
                  <a:extLst>
                    <a:ext uri="{9D8B030D-6E8A-4147-A177-3AD203B41FA5}">
                      <a16:colId xmlns:a16="http://schemas.microsoft.com/office/drawing/2014/main" val="3305424518"/>
                    </a:ext>
                  </a:extLst>
                </a:gridCol>
                <a:gridCol w="912373">
                  <a:extLst>
                    <a:ext uri="{9D8B030D-6E8A-4147-A177-3AD203B41FA5}">
                      <a16:colId xmlns:a16="http://schemas.microsoft.com/office/drawing/2014/main" val="3260261555"/>
                    </a:ext>
                  </a:extLst>
                </a:gridCol>
                <a:gridCol w="912373">
                  <a:extLst>
                    <a:ext uri="{9D8B030D-6E8A-4147-A177-3AD203B41FA5}">
                      <a16:colId xmlns:a16="http://schemas.microsoft.com/office/drawing/2014/main" val="3348698245"/>
                    </a:ext>
                  </a:extLst>
                </a:gridCol>
                <a:gridCol w="912373">
                  <a:extLst>
                    <a:ext uri="{9D8B030D-6E8A-4147-A177-3AD203B41FA5}">
                      <a16:colId xmlns:a16="http://schemas.microsoft.com/office/drawing/2014/main" val="1825116164"/>
                    </a:ext>
                  </a:extLst>
                </a:gridCol>
                <a:gridCol w="1163272">
                  <a:extLst>
                    <a:ext uri="{9D8B030D-6E8A-4147-A177-3AD203B41FA5}">
                      <a16:colId xmlns:a16="http://schemas.microsoft.com/office/drawing/2014/main" val="1157053311"/>
                    </a:ext>
                  </a:extLst>
                </a:gridCol>
              </a:tblGrid>
              <a:tr h="553778"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zh-CN" altLang="en-US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数据规模</a:t>
                      </a:r>
                      <a:endParaRPr lang="zh-CN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100000</a:t>
                      </a:r>
                      <a:endParaRPr lang="en-US" altLang="zh-CN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300000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400000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500000</a:t>
                      </a:r>
                      <a:endParaRPr lang="en-US" altLang="zh-CN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600000</a:t>
                      </a:r>
                      <a:endParaRPr lang="en-US" altLang="zh-CN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700000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800000</a:t>
                      </a:r>
                      <a:endParaRPr lang="en-US" altLang="zh-CN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900000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1000000</a:t>
                      </a:r>
                      <a:endParaRPr lang="en-US" altLang="zh-CN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2410680"/>
                  </a:ext>
                </a:extLst>
              </a:tr>
              <a:tr h="55377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实际时间</a:t>
                      </a: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s</a:t>
                      </a:r>
                      <a:endParaRPr lang="zh-CN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181.40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383.29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581.71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760.76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967.21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1201.29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1349.65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1536.50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1737.70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1985.24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7410850"/>
                  </a:ext>
                </a:extLst>
              </a:tr>
              <a:tr h="55377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理论时间</a:t>
                      </a: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s</a:t>
                      </a:r>
                      <a:endParaRPr lang="zh-CN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181.40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384.64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596.13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812.97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1033.79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1257.79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1484.42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1713.31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1944.18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2176.80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4591700"/>
                  </a:ext>
                </a:extLst>
              </a:tr>
              <a:tr h="55377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相对误差</a:t>
                      </a: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%</a:t>
                      </a:r>
                      <a:endParaRPr lang="zh-CN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0.00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0.35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2.42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6.42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6.44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4.49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9.08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10.32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10.62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8.80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4415402"/>
                  </a:ext>
                </a:extLst>
              </a:tr>
            </a:tbl>
          </a:graphicData>
        </a:graphic>
      </p:graphicFrame>
      <p:pic>
        <p:nvPicPr>
          <p:cNvPr id="58" name="图片 57">
            <a:extLst>
              <a:ext uri="{FF2B5EF4-FFF2-40B4-BE49-F238E27FC236}">
                <a16:creationId xmlns:a16="http://schemas.microsoft.com/office/drawing/2014/main" id="{FEAD5132-9AE5-C89F-7172-4424091E9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594" y="4000500"/>
            <a:ext cx="8401054" cy="64264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083E1B49-E317-53AB-A30E-4458FA04DD29}"/>
                  </a:ext>
                </a:extLst>
              </p:cNvPr>
              <p:cNvSpPr txBox="1"/>
              <p:nvPr/>
            </p:nvSpPr>
            <p:spPr>
              <a:xfrm>
                <a:off x="442922" y="3742200"/>
                <a:ext cx="4586278" cy="2061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24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预处理排序：</a:t>
                </a:r>
                <a:r>
                  <a:rPr lang="en-US" altLang="zh-CN" sz="24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O(n log n) </a:t>
                </a:r>
              </a:p>
              <a:p>
                <a:endParaRPr lang="en-US" altLang="zh-CN" sz="2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合并代价：</a:t>
                </a:r>
                <a:r>
                  <a:rPr lang="en-US" altLang="zh-CN" sz="24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O(n)</a:t>
                </a:r>
              </a:p>
              <a:p>
                <a:endParaRPr lang="en-US" altLang="zh-CN" sz="2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r>
                  <a:rPr lang="zh-CN" altLang="en-US" sz="24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求最近点对：T(n) = 2T(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𝑛</m:t>
                        </m:r>
                      </m:num>
                      <m:den>
                        <m:r>
                          <a:rPr lang="en-US" altLang="zh-CN" sz="2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𝟐</m:t>
                        </m:r>
                      </m:den>
                    </m:f>
                  </m:oMath>
                </a14:m>
                <a:r>
                  <a:rPr lang="zh-CN" altLang="en-US" sz="24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) +</a:t>
                </a:r>
                <a14:m>
                  <m:oMath xmlns:m="http://schemas.openxmlformats.org/officeDocument/2006/math">
                    <m:r>
                      <a:rPr lang="en-US" altLang="zh-CN" sz="2400" b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 </m:t>
                    </m:r>
                    <m:r>
                      <a:rPr lang="en-US" altLang="zh-CN" sz="2400" b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𝑛</m:t>
                    </m:r>
                  </m:oMath>
                </a14:m>
                <a:r>
                  <a:rPr lang="zh-CN" altLang="en-US" sz="24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       </a:t>
                </a:r>
                <a:endParaRPr lang="en-US" altLang="zh-CN" sz="2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083E1B49-E317-53AB-A30E-4458FA04D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22" y="3742200"/>
                <a:ext cx="4586278" cy="2061911"/>
              </a:xfrm>
              <a:prstGeom prst="rect">
                <a:avLst/>
              </a:prstGeom>
              <a:blipFill>
                <a:blip r:embed="rId6"/>
                <a:stretch>
                  <a:fillRect l="-2128" t="-2367" b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9A5D5C92-3E9F-AA3D-8FFB-979F4F968C53}"/>
              </a:ext>
            </a:extLst>
          </p:cNvPr>
          <p:cNvSpPr txBox="1"/>
          <p:nvPr/>
        </p:nvSpPr>
        <p:spPr>
          <a:xfrm>
            <a:off x="4275735" y="2813992"/>
            <a:ext cx="363329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排序：用于均匀平分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9A3070-EDF1-7E06-298D-292B56201C78}"/>
              </a:ext>
            </a:extLst>
          </p:cNvPr>
          <p:cNvSpPr txBox="1"/>
          <p:nvPr/>
        </p:nvSpPr>
        <p:spPr>
          <a:xfrm>
            <a:off x="6934200" y="409399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Points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7DCC887-7F96-2527-DDDD-D9193607E4C4}"/>
              </a:ext>
            </a:extLst>
          </p:cNvPr>
          <p:cNvCxnSpPr/>
          <p:nvPr/>
        </p:nvCxnSpPr>
        <p:spPr>
          <a:xfrm flipH="1">
            <a:off x="6152493" y="1245841"/>
            <a:ext cx="990600" cy="4572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87821AE-40C4-1237-3FD6-DBE5365AE07E}"/>
              </a:ext>
            </a:extLst>
          </p:cNvPr>
          <p:cNvSpPr txBox="1"/>
          <p:nvPr/>
        </p:nvSpPr>
        <p:spPr>
          <a:xfrm>
            <a:off x="5657193" y="1734806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39E33EB-B261-257E-1ABF-AD22A6A429F9}"/>
              </a:ext>
            </a:extLst>
          </p:cNvPr>
          <p:cNvCxnSpPr>
            <a:cxnSpLocks/>
          </p:cNvCxnSpPr>
          <p:nvPr/>
        </p:nvCxnSpPr>
        <p:spPr>
          <a:xfrm>
            <a:off x="8458200" y="1177824"/>
            <a:ext cx="1219200" cy="48328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0BB9BF6-9583-2AD2-2524-E2818C4CB6DB}"/>
              </a:ext>
            </a:extLst>
          </p:cNvPr>
          <p:cNvSpPr txBox="1"/>
          <p:nvPr/>
        </p:nvSpPr>
        <p:spPr>
          <a:xfrm>
            <a:off x="9395108" y="175893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B7233AB6-4933-E6E8-0C59-522A01C13447}"/>
              </a:ext>
            </a:extLst>
          </p:cNvPr>
          <p:cNvSpPr/>
          <p:nvPr/>
        </p:nvSpPr>
        <p:spPr>
          <a:xfrm>
            <a:off x="5841124" y="2360413"/>
            <a:ext cx="228600" cy="393703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93D61497-C33A-53DB-F399-006F1C934584}"/>
              </a:ext>
            </a:extLst>
          </p:cNvPr>
          <p:cNvSpPr/>
          <p:nvPr/>
        </p:nvSpPr>
        <p:spPr>
          <a:xfrm>
            <a:off x="9563100" y="2324474"/>
            <a:ext cx="228600" cy="393703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E3334806-8CC9-239D-120D-AED5AFDE9F01}"/>
              </a:ext>
            </a:extLst>
          </p:cNvPr>
          <p:cNvSpPr/>
          <p:nvPr/>
        </p:nvSpPr>
        <p:spPr>
          <a:xfrm>
            <a:off x="5389179" y="4609106"/>
            <a:ext cx="1219200" cy="2362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956B5EE-17B1-20E8-454B-21D0F3F0533E}"/>
                  </a:ext>
                </a:extLst>
              </p:cNvPr>
              <p:cNvSpPr txBox="1"/>
              <p:nvPr/>
            </p:nvSpPr>
            <p:spPr>
              <a:xfrm>
                <a:off x="6934200" y="4458584"/>
                <a:ext cx="108571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时间复杂度O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(</m:t>
                    </m:r>
                    <m:r>
                      <a:rPr lang="en-US" altLang="zh-CN" sz="2400" b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𝑛</m:t>
                    </m:r>
                    <m:func>
                      <m:funcPr>
                        <m:ctrlP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log</m:t>
                        </m:r>
                      </m:fName>
                      <m:e>
                        <m:r>
                          <a:rPr lang="en-US" altLang="zh-CN" sz="24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𝑛</m:t>
                        </m:r>
                      </m:e>
                    </m:func>
                    <m:r>
                      <a:rPr lang="en-US" altLang="zh-CN" sz="2400" b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endParaRPr lang="zh-CN" altLang="en-US" sz="2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956B5EE-17B1-20E8-454B-21D0F3F05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4458584"/>
                <a:ext cx="10857186" cy="461665"/>
              </a:xfrm>
              <a:prstGeom prst="rect">
                <a:avLst/>
              </a:prstGeom>
              <a:blipFill>
                <a:blip r:embed="rId7"/>
                <a:stretch>
                  <a:fillRect l="-898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255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6" grpId="0"/>
      <p:bldP spid="2" grpId="0"/>
      <p:bldP spid="7" grpId="0"/>
      <p:bldP spid="11" grpId="0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57F64-448B-D13D-853C-7C0EF6CBB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65EDBECB-32C0-7094-F403-BF21F47526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62824CC-EA7D-9158-F2D0-5397DC44AD96}"/>
              </a:ext>
            </a:extLst>
          </p:cNvPr>
          <p:cNvSpPr txBox="1"/>
          <p:nvPr/>
        </p:nvSpPr>
        <p:spPr>
          <a:xfrm>
            <a:off x="-1676400" y="571500"/>
            <a:ext cx="6842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0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结束条件</a:t>
            </a:r>
            <a:endParaRPr lang="en-US" altLang="zh-CN" sz="4000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表, 箱线图&#10;&#10;AI 生成的内容可能不正确。">
            <a:extLst>
              <a:ext uri="{FF2B5EF4-FFF2-40B4-BE49-F238E27FC236}">
                <a16:creationId xmlns:a16="http://schemas.microsoft.com/office/drawing/2014/main" id="{5988C855-B18C-7094-49C4-836818F36A8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3619500"/>
            <a:ext cx="9783148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0885C37-25B3-81CF-CDB6-AEF5BC9E8CC2}"/>
              </a:ext>
            </a:extLst>
          </p:cNvPr>
          <p:cNvSpPr txBox="1"/>
          <p:nvPr/>
        </p:nvSpPr>
        <p:spPr>
          <a:xfrm>
            <a:off x="3581400" y="2400300"/>
            <a:ext cx="99848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当子集内点数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≤3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时，直接使用暴力法计算所有点对的距离，返回最小值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0725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38C03-C2AE-A545-1F49-B9CA9E200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12659DE-365B-1EA5-FF12-F43C15DB32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5946239-EB34-2417-6B69-B2C1264878F4}"/>
              </a:ext>
            </a:extLst>
          </p:cNvPr>
          <p:cNvSpPr txBox="1"/>
          <p:nvPr/>
        </p:nvSpPr>
        <p:spPr>
          <a:xfrm>
            <a:off x="-990600" y="114585"/>
            <a:ext cx="68424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44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44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蛮力和分治对比</a:t>
            </a:r>
            <a:endParaRPr lang="en-US" altLang="zh-CN" sz="44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C41DD76-6BD4-0FBF-10D4-DFED7707F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172746"/>
              </p:ext>
            </p:extLst>
          </p:nvPr>
        </p:nvGraphicFramePr>
        <p:xfrm>
          <a:off x="1562101" y="7547789"/>
          <a:ext cx="15163798" cy="2438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905">
                  <a:extLst>
                    <a:ext uri="{9D8B030D-6E8A-4147-A177-3AD203B41FA5}">
                      <a16:colId xmlns:a16="http://schemas.microsoft.com/office/drawing/2014/main" val="2059091744"/>
                    </a:ext>
                  </a:extLst>
                </a:gridCol>
                <a:gridCol w="1344905">
                  <a:extLst>
                    <a:ext uri="{9D8B030D-6E8A-4147-A177-3AD203B41FA5}">
                      <a16:colId xmlns:a16="http://schemas.microsoft.com/office/drawing/2014/main" val="2519895825"/>
                    </a:ext>
                  </a:extLst>
                </a:gridCol>
                <a:gridCol w="1344905">
                  <a:extLst>
                    <a:ext uri="{9D8B030D-6E8A-4147-A177-3AD203B41FA5}">
                      <a16:colId xmlns:a16="http://schemas.microsoft.com/office/drawing/2014/main" val="947472460"/>
                    </a:ext>
                  </a:extLst>
                </a:gridCol>
                <a:gridCol w="1344905">
                  <a:extLst>
                    <a:ext uri="{9D8B030D-6E8A-4147-A177-3AD203B41FA5}">
                      <a16:colId xmlns:a16="http://schemas.microsoft.com/office/drawing/2014/main" val="2823862278"/>
                    </a:ext>
                  </a:extLst>
                </a:gridCol>
                <a:gridCol w="1344905">
                  <a:extLst>
                    <a:ext uri="{9D8B030D-6E8A-4147-A177-3AD203B41FA5}">
                      <a16:colId xmlns:a16="http://schemas.microsoft.com/office/drawing/2014/main" val="3296393998"/>
                    </a:ext>
                  </a:extLst>
                </a:gridCol>
                <a:gridCol w="1344905">
                  <a:extLst>
                    <a:ext uri="{9D8B030D-6E8A-4147-A177-3AD203B41FA5}">
                      <a16:colId xmlns:a16="http://schemas.microsoft.com/office/drawing/2014/main" val="3122068199"/>
                    </a:ext>
                  </a:extLst>
                </a:gridCol>
                <a:gridCol w="1344905">
                  <a:extLst>
                    <a:ext uri="{9D8B030D-6E8A-4147-A177-3AD203B41FA5}">
                      <a16:colId xmlns:a16="http://schemas.microsoft.com/office/drawing/2014/main" val="4207491786"/>
                    </a:ext>
                  </a:extLst>
                </a:gridCol>
                <a:gridCol w="1344905">
                  <a:extLst>
                    <a:ext uri="{9D8B030D-6E8A-4147-A177-3AD203B41FA5}">
                      <a16:colId xmlns:a16="http://schemas.microsoft.com/office/drawing/2014/main" val="3889959962"/>
                    </a:ext>
                  </a:extLst>
                </a:gridCol>
                <a:gridCol w="1344905">
                  <a:extLst>
                    <a:ext uri="{9D8B030D-6E8A-4147-A177-3AD203B41FA5}">
                      <a16:colId xmlns:a16="http://schemas.microsoft.com/office/drawing/2014/main" val="2228601640"/>
                    </a:ext>
                  </a:extLst>
                </a:gridCol>
                <a:gridCol w="1344905">
                  <a:extLst>
                    <a:ext uri="{9D8B030D-6E8A-4147-A177-3AD203B41FA5}">
                      <a16:colId xmlns:a16="http://schemas.microsoft.com/office/drawing/2014/main" val="1436216427"/>
                    </a:ext>
                  </a:extLst>
                </a:gridCol>
                <a:gridCol w="1714748">
                  <a:extLst>
                    <a:ext uri="{9D8B030D-6E8A-4147-A177-3AD203B41FA5}">
                      <a16:colId xmlns:a16="http://schemas.microsoft.com/office/drawing/2014/main" val="2626071384"/>
                    </a:ext>
                  </a:extLst>
                </a:gridCol>
              </a:tblGrid>
              <a:tr h="411094"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zh-CN" altLang="en-US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数据规模</a:t>
                      </a:r>
                      <a:endParaRPr lang="zh-CN" altLang="en-US" sz="16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100000</a:t>
                      </a:r>
                      <a:endParaRPr lang="en-US" altLang="zh-CN" sz="16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300000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400000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500000</a:t>
                      </a:r>
                      <a:endParaRPr lang="en-US" altLang="zh-CN" sz="16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600000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700000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800000</a:t>
                      </a:r>
                      <a:endParaRPr lang="en-US" altLang="zh-CN" sz="16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900000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1000000</a:t>
                      </a:r>
                      <a:endParaRPr lang="en-US" altLang="zh-CN" sz="16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2479292"/>
                  </a:ext>
                </a:extLst>
              </a:tr>
              <a:tr h="45164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蛮力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29000.346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113000.75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258000.791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455000.885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731000.772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1051000.5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1478000.39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1960000.44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2496000.65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2989000.24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864971"/>
                  </a:ext>
                </a:extLst>
              </a:tr>
              <a:tr h="75368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分治蛮力合并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273.864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564.97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887.953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1225.97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1526.51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1920.07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2163.3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2535.25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2749.96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3156.2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9389137"/>
                  </a:ext>
                </a:extLst>
              </a:tr>
              <a:tr h="41109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多次排序</a:t>
                      </a:r>
                      <a:endParaRPr lang="en-US" altLang="zh-CN" sz="16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207.716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461.397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692.343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881.949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1174.07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1392.73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1595.3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1811.99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2050.59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2365.51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1964456"/>
                  </a:ext>
                </a:extLst>
              </a:tr>
              <a:tr h="41109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一次排序</a:t>
                      </a:r>
                      <a:endParaRPr lang="en-US" altLang="zh-CN" sz="16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181.40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383.29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581.71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760.76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967.21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1201.29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1349.65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1536.50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1737.70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1985.24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0702769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F80667A8-F1FF-124C-EF5C-B5308821D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938" y="863906"/>
            <a:ext cx="8968277" cy="686034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64A9F8D-0DCA-967C-2F73-7175393D0095}"/>
              </a:ext>
            </a:extLst>
          </p:cNvPr>
          <p:cNvSpPr txBox="1"/>
          <p:nvPr/>
        </p:nvSpPr>
        <p:spPr>
          <a:xfrm>
            <a:off x="580785" y="3065462"/>
            <a:ext cx="8915400" cy="2438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运行时间：蛮力法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分治法：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分治法通过递归分治将问题规模指数级缩小，而蛮力法需检查所有可能的点对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大规模数据下，分治法时间优势明显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数据规模极小（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n≤100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），蛮力法更快，分治法的递归开销超过计算收益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86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42E57-8CCB-12CB-D3C2-4DEFEF4F5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136DDB0-5493-8A83-2B45-7D981A71CE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9D570BE-D70F-676C-7148-E029B3A15570}"/>
              </a:ext>
            </a:extLst>
          </p:cNvPr>
          <p:cNvSpPr txBox="1"/>
          <p:nvPr/>
        </p:nvSpPr>
        <p:spPr>
          <a:xfrm>
            <a:off x="0" y="259372"/>
            <a:ext cx="29562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4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分治对比</a:t>
            </a:r>
            <a:endParaRPr lang="en-US" altLang="zh-CN" sz="44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E9A8D6-5BB2-5E1C-014F-DC4EE5AE0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726" y="1714500"/>
            <a:ext cx="8605591" cy="6582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B2ADB20-923D-A45C-76F0-3DA84CF4DA84}"/>
                  </a:ext>
                </a:extLst>
              </p:cNvPr>
              <p:cNvSpPr txBox="1"/>
              <p:nvPr/>
            </p:nvSpPr>
            <p:spPr>
              <a:xfrm>
                <a:off x="1981200" y="3771900"/>
                <a:ext cx="8915400" cy="2346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分治法不同方法的平均时间复杂度都是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</a:t>
                </a:r>
                <a14:m>
                  <m:oMath xmlns:m="http://schemas.openxmlformats.org/officeDocument/2006/math">
                    <m:r>
                      <a:rPr lang="en-US" altLang="zh-CN" sz="20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𝒏</m:t>
                    </m:r>
                    <m:func>
                      <m:func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funcPr>
                      <m:fNam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𝒍𝒐𝒈</m:t>
                        </m:r>
                      </m:fName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𝒏</m:t>
                        </m:r>
                      </m:e>
                    </m:func>
                    <m:r>
                      <a:rPr lang="en-US" altLang="zh-CN" sz="2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)</m:t>
                    </m:r>
                  </m:oMath>
                </a14:m>
                <a:endParaRPr lang="en-US" altLang="zh-CN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通过优化合并方法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合并阶段剪枝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减少候选点比较次数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预处理优化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减少运行时排序成本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将合并效率降低到线性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B2ADB20-923D-A45C-76F0-3DA84CF4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771900"/>
                <a:ext cx="8915400" cy="2346283"/>
              </a:xfrm>
              <a:prstGeom prst="rect">
                <a:avLst/>
              </a:prstGeom>
              <a:blipFill>
                <a:blip r:embed="rId6"/>
                <a:stretch>
                  <a:fillRect l="-684"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99967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505224" cy="10287000"/>
          </a:xfrm>
          <a:custGeom>
            <a:avLst/>
            <a:gdLst/>
            <a:ahLst/>
            <a:cxnLst/>
            <a:rect l="l" t="t" r="r" b="b"/>
            <a:pathLst>
              <a:path w="7505224" h="10287000">
                <a:moveTo>
                  <a:pt x="0" y="0"/>
                </a:moveTo>
                <a:lnTo>
                  <a:pt x="7505224" y="0"/>
                </a:lnTo>
                <a:lnTo>
                  <a:pt x="75052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827135" y="3162300"/>
            <a:ext cx="7576820" cy="2193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550"/>
              </a:lnSpc>
            </a:pPr>
            <a:r>
              <a:rPr lang="en-US" sz="1325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Bold" panose="00020600040101010101" charset="-122"/>
                <a:sym typeface="字由点字典黑 Bold" panose="00020600040101010101" charset="-122"/>
              </a:rPr>
              <a:t>THANKS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445135" y="470535"/>
            <a:ext cx="17312640" cy="381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AutoShape 6"/>
          <p:cNvSpPr/>
          <p:nvPr/>
        </p:nvSpPr>
        <p:spPr>
          <a:xfrm>
            <a:off x="445400" y="9817787"/>
            <a:ext cx="17283433" cy="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AutoShape 7"/>
          <p:cNvSpPr/>
          <p:nvPr/>
        </p:nvSpPr>
        <p:spPr>
          <a:xfrm>
            <a:off x="445400" y="473864"/>
            <a:ext cx="28575" cy="9343924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AutoShape 8"/>
          <p:cNvSpPr/>
          <p:nvPr/>
        </p:nvSpPr>
        <p:spPr>
          <a:xfrm>
            <a:off x="17728833" y="473864"/>
            <a:ext cx="0" cy="9343924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477875" y="5587365"/>
            <a:ext cx="2926080" cy="559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760"/>
              </a:lnSpc>
            </a:pPr>
            <a:r>
              <a:rPr 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" panose="02010600030101010101" charset="-122"/>
              </a:rPr>
              <a:t>汇报人：</a:t>
            </a:r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李文俊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160" y="8648913"/>
            <a:ext cx="2103488" cy="7553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45309" y="713662"/>
            <a:ext cx="15562819" cy="7245686"/>
            <a:chOff x="498126" y="486888"/>
            <a:chExt cx="7865638" cy="3466025"/>
          </a:xfrm>
        </p:grpSpPr>
        <p:grpSp>
          <p:nvGrpSpPr>
            <p:cNvPr id="35" name="组合 34"/>
            <p:cNvGrpSpPr/>
            <p:nvPr/>
          </p:nvGrpSpPr>
          <p:grpSpPr>
            <a:xfrm>
              <a:off x="796960" y="2022243"/>
              <a:ext cx="2872025" cy="1666060"/>
              <a:chOff x="796960" y="2022243"/>
              <a:chExt cx="2872025" cy="1666060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022753" y="2022243"/>
                <a:ext cx="1539103" cy="1292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796960" y="3412651"/>
                <a:ext cx="2844800" cy="27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400" b="1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蛮力法原理和效率分析</a:t>
                </a:r>
                <a:endParaRPr lang="en-US" altLang="zh-CN" sz="24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189447" y="3015624"/>
                <a:ext cx="2479538" cy="348813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>
                  <a:buSzPct val="25000"/>
                </a:pP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蛮力法</a:t>
                </a:r>
                <a:endParaRPr lang="en-US" altLang="zh-CN" sz="2800" spc="192" dirty="0">
                  <a:solidFill>
                    <a:srgbClr val="5454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宋体"/>
                  <a:sym typeface="思源宋体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3626067" y="2011013"/>
              <a:ext cx="4737697" cy="1941900"/>
              <a:chOff x="3685581" y="2011013"/>
              <a:chExt cx="4737697" cy="1941900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3685581" y="2011013"/>
                <a:ext cx="1539103" cy="129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6052539" y="3412252"/>
                <a:ext cx="2370739" cy="540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zh-CN" sz="2400" b="1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对蛮力法和分治法的算法效率进行分析和比较</a:t>
                </a:r>
                <a:endParaRPr lang="en-US" altLang="zh-CN" sz="24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880429" y="2967327"/>
                <a:ext cx="2479538" cy="348813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 lvl="0" algn="l">
                  <a:buClrTx/>
                  <a:buSzPct val="25000"/>
                  <a:buFontTx/>
                </a:pP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分治法</a:t>
                </a: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3394993" y="2011013"/>
              <a:ext cx="4686326" cy="1677290"/>
              <a:chOff x="3934148" y="2011013"/>
              <a:chExt cx="4686326" cy="1677290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7081371" y="2011013"/>
                <a:ext cx="1539103" cy="129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3934148" y="3412252"/>
                <a:ext cx="2370739" cy="276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400" b="1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分治法</a:t>
                </a:r>
                <a:r>
                  <a:rPr lang="zh-CN" altLang="en-US" sz="2400" b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原理和效率分析</a:t>
                </a:r>
                <a:endParaRPr lang="en-US" altLang="zh-CN" sz="4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7284727" y="2967744"/>
                <a:ext cx="1220251" cy="34798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>
                  <a:buSzPct val="25000"/>
                </a:pP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算法对比</a:t>
                </a: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498126" y="486888"/>
              <a:ext cx="3402753" cy="881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0965">
                <a:buSzPct val="25000"/>
                <a:defRPr/>
              </a:pPr>
              <a:r>
                <a:rPr lang="en-US" altLang="zh-CN" sz="8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A5361-E257-A47B-4979-8D7F93B65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53A82F6-3528-067C-8B5B-ABB40D7ECB84}"/>
              </a:ext>
            </a:extLst>
          </p:cNvPr>
          <p:cNvGrpSpPr/>
          <p:nvPr/>
        </p:nvGrpSpPr>
        <p:grpSpPr>
          <a:xfrm>
            <a:off x="381002" y="1765559"/>
            <a:ext cx="7467600" cy="6284391"/>
            <a:chOff x="50801" y="1265149"/>
            <a:chExt cx="4978400" cy="4189593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C6F8FAFD-9C10-EF1C-2359-AD9862243A29}"/>
                </a:ext>
              </a:extLst>
            </p:cNvPr>
            <p:cNvSpPr/>
            <p:nvPr/>
          </p:nvSpPr>
          <p:spPr>
            <a:xfrm rot="5400000">
              <a:off x="1030774" y="1456316"/>
              <a:ext cx="3018453" cy="49784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B0E4BE7F-93D9-1FFC-FB3A-3BA4FB5FD4EC}"/>
                </a:ext>
              </a:extLst>
            </p:cNvPr>
            <p:cNvSpPr txBox="1"/>
            <p:nvPr/>
          </p:nvSpPr>
          <p:spPr>
            <a:xfrm>
              <a:off x="465353" y="1781133"/>
              <a:ext cx="4463144" cy="30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defTabSz="913765">
                <a:lnSpc>
                  <a:spcPct val="150000"/>
                </a:lnSpc>
                <a:buSzPct val="25000"/>
                <a:defRPr sz="105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</a:lstStyle>
            <a:p>
              <a:r>
                <a:rPr lang="zh-CN" altLang="en-US" sz="18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每个点和其他所有点计算距离，得到最小距离</a:t>
              </a:r>
              <a:endParaRPr lang="en-US" altLang="zh-CN" sz="1575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7DD9540C-F5C1-2DB5-D6E9-CCD4A1615AD8}"/>
                </a:ext>
              </a:extLst>
            </p:cNvPr>
            <p:cNvSpPr txBox="1"/>
            <p:nvPr/>
          </p:nvSpPr>
          <p:spPr>
            <a:xfrm>
              <a:off x="545735" y="1265149"/>
              <a:ext cx="2934872" cy="441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kumimoji="0" sz="12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算法描述</a:t>
              </a: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461C1FEA-2124-6398-AA09-C8113760C9FB}"/>
                </a:ext>
              </a:extLst>
            </p:cNvPr>
            <p:cNvSpPr/>
            <p:nvPr/>
          </p:nvSpPr>
          <p:spPr>
            <a:xfrm rot="5400000">
              <a:off x="15437" y="1623669"/>
              <a:ext cx="680911" cy="1663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31C95AB-A076-F16A-C123-AC324678E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218A1D-CACB-2EF5-DBA1-752992BEE665}"/>
              </a:ext>
            </a:extLst>
          </p:cNvPr>
          <p:cNvSpPr txBox="1"/>
          <p:nvPr/>
        </p:nvSpPr>
        <p:spPr>
          <a:xfrm>
            <a:off x="-1295400" y="375256"/>
            <a:ext cx="684240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66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蛮力法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D3AAC0E-80B9-32AA-7FEC-24609F442379}"/>
              </a:ext>
            </a:extLst>
          </p:cNvPr>
          <p:cNvSpPr txBox="1"/>
          <p:nvPr/>
        </p:nvSpPr>
        <p:spPr>
          <a:xfrm>
            <a:off x="465083" y="3608898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伪代码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A22E44D-CDAB-48C6-EAFF-73032A0290F9}"/>
                  </a:ext>
                </a:extLst>
              </p:cNvPr>
              <p:cNvSpPr txBox="1"/>
              <p:nvPr/>
            </p:nvSpPr>
            <p:spPr>
              <a:xfrm>
                <a:off x="2125803" y="3513072"/>
                <a:ext cx="3048000" cy="589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时间复杂度：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12D633B-C6E6-4A6D-3CCE-A65B50175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803" y="3513072"/>
                <a:ext cx="3048000" cy="589520"/>
              </a:xfrm>
              <a:prstGeom prst="rect">
                <a:avLst/>
              </a:prstGeom>
              <a:blipFill>
                <a:blip r:embed="rId5"/>
                <a:stretch>
                  <a:fillRect l="-3200" b="-22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CD61039-F3C1-80AD-888A-C4C80A1EB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307" y="4246997"/>
            <a:ext cx="6734129" cy="3627641"/>
          </a:xfrm>
          <a:prstGeom prst="rect">
            <a:avLst/>
          </a:prstGeom>
        </p:spPr>
      </p:pic>
      <p:pic>
        <p:nvPicPr>
          <p:cNvPr id="7" name="图片 6" descr="电脑萤幕画面&#10;&#10;AI 生成的内容可能不正确。">
            <a:extLst>
              <a:ext uri="{FF2B5EF4-FFF2-40B4-BE49-F238E27FC236}">
                <a16:creationId xmlns:a16="http://schemas.microsoft.com/office/drawing/2014/main" id="{AE742B0D-62B2-DED8-3DFF-BFB1C8CE29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38" y="1476683"/>
            <a:ext cx="8020597" cy="6493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905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6B0FF-411A-A635-4C9F-B1C8489C0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A57BC7-A826-85DE-252C-59182B90F3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55999AA-94C6-4F0C-55EF-E759DCA4D488}"/>
              </a:ext>
            </a:extLst>
          </p:cNvPr>
          <p:cNvSpPr txBox="1"/>
          <p:nvPr/>
        </p:nvSpPr>
        <p:spPr>
          <a:xfrm>
            <a:off x="-1364347" y="294144"/>
            <a:ext cx="68424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效率测试</a:t>
            </a:r>
            <a:endParaRPr lang="en-US" altLang="zh-CN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157F708-94D3-44B9-4DB0-D8F78E45C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780356"/>
              </p:ext>
            </p:extLst>
          </p:nvPr>
        </p:nvGraphicFramePr>
        <p:xfrm>
          <a:off x="1981200" y="1731245"/>
          <a:ext cx="13868865" cy="2209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055">
                  <a:extLst>
                    <a:ext uri="{9D8B030D-6E8A-4147-A177-3AD203B41FA5}">
                      <a16:colId xmlns:a16="http://schemas.microsoft.com/office/drawing/2014/main" val="2059091744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2519895825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947472460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2823862278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3296393998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3122068199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4207491786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3889959962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2228601640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1436216427"/>
                    </a:ext>
                  </a:extLst>
                </a:gridCol>
                <a:gridCol w="1568315">
                  <a:extLst>
                    <a:ext uri="{9D8B030D-6E8A-4147-A177-3AD203B41FA5}">
                      <a16:colId xmlns:a16="http://schemas.microsoft.com/office/drawing/2014/main" val="2626071384"/>
                    </a:ext>
                  </a:extLst>
                </a:gridCol>
              </a:tblGrid>
              <a:tr h="539153"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zh-CN" alt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数据规模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300000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400000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500000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600000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700000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800000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900000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1000000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2479292"/>
                  </a:ext>
                </a:extLst>
              </a:tr>
              <a:tr h="59234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实际时间</a:t>
                      </a: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s</a:t>
                      </a:r>
                      <a:endParaRPr lang="zh-CN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29.346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113.75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258.791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455.885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731.772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1051.5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1478.39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1960.44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2496.65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2989.24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864971"/>
                  </a:ext>
                </a:extLst>
              </a:tr>
              <a:tr h="5391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理论时间</a:t>
                      </a: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s</a:t>
                      </a:r>
                      <a:endParaRPr lang="zh-CN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29.346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117.384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264.114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469.536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733.65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1056.456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1437.954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1878.144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2377.026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2934.6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9389137"/>
                  </a:ext>
                </a:extLst>
              </a:tr>
              <a:tr h="5391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相对误差</a:t>
                      </a: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%</a:t>
                      </a:r>
                      <a:endParaRPr lang="zh-CN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0.0000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3.0958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2.0154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2.9073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0.2560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0.4691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2.8121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4.3818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5.0325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1.8619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196445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FF641A0C-F0E6-73CD-DBEA-C6DD300D9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3941044"/>
            <a:ext cx="8647159" cy="6614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52AA112-F5A8-0FD0-30E2-9A3AA6A8CEF6}"/>
                  </a:ext>
                </a:extLst>
              </p:cNvPr>
              <p:cNvSpPr txBox="1"/>
              <p:nvPr/>
            </p:nvSpPr>
            <p:spPr>
              <a:xfrm>
                <a:off x="-1219200" y="4250517"/>
                <a:ext cx="9565240" cy="751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 smtClean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理论</m:t>
                          </m:r>
                        </m:sub>
                      </m:sSub>
                      <m:r>
                        <a:rPr lang="en-US" altLang="zh-CN" sz="1800" i="1" dirty="0">
                          <a:latin typeface="Cambria Math" panose="02040503050406030204" pitchFamily="18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基准</m:t>
                          </m:r>
                        </m:sub>
                      </m:sSub>
                      <m:r>
                        <a:rPr lang="en-US" altLang="zh-CN" sz="1800" i="1" dirty="0">
                          <a:latin typeface="Cambria Math" panose="02040503050406030204" pitchFamily="18" charset="0"/>
                          <a:cs typeface="Cambria Math" panose="02040503050406030204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1800" i="1" dirty="0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800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理论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1800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1800" i="1" dirty="0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基准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800" i="1" dirty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52AA112-F5A8-0FD0-30E2-9A3AA6A8C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19200" y="4250517"/>
                <a:ext cx="9565240" cy="751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BB0EE242-A46D-D071-294B-F99858443830}"/>
              </a:ext>
            </a:extLst>
          </p:cNvPr>
          <p:cNvSpPr txBox="1"/>
          <p:nvPr/>
        </p:nvSpPr>
        <p:spPr>
          <a:xfrm>
            <a:off x="381000" y="4426302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理论计算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645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958321" y="626364"/>
            <a:ext cx="16364460" cy="1874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9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分治法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1553" y="2600181"/>
            <a:ext cx="6858000" cy="27432"/>
          </a:xfrm>
          <a:custGeom>
            <a:avLst/>
            <a:gdLst>
              <a:gd name="connsiteX0" fmla="*/ 0 w 6858000"/>
              <a:gd name="connsiteY0" fmla="*/ 0 h 27432"/>
              <a:gd name="connsiteX1" fmla="*/ 685800 w 6858000"/>
              <a:gd name="connsiteY1" fmla="*/ 0 h 27432"/>
              <a:gd name="connsiteX2" fmla="*/ 1440180 w 6858000"/>
              <a:gd name="connsiteY2" fmla="*/ 0 h 27432"/>
              <a:gd name="connsiteX3" fmla="*/ 2057400 w 6858000"/>
              <a:gd name="connsiteY3" fmla="*/ 0 h 27432"/>
              <a:gd name="connsiteX4" fmla="*/ 2606040 w 6858000"/>
              <a:gd name="connsiteY4" fmla="*/ 0 h 27432"/>
              <a:gd name="connsiteX5" fmla="*/ 3154680 w 6858000"/>
              <a:gd name="connsiteY5" fmla="*/ 0 h 27432"/>
              <a:gd name="connsiteX6" fmla="*/ 3634740 w 6858000"/>
              <a:gd name="connsiteY6" fmla="*/ 0 h 27432"/>
              <a:gd name="connsiteX7" fmla="*/ 4457700 w 6858000"/>
              <a:gd name="connsiteY7" fmla="*/ 0 h 27432"/>
              <a:gd name="connsiteX8" fmla="*/ 5280660 w 6858000"/>
              <a:gd name="connsiteY8" fmla="*/ 0 h 27432"/>
              <a:gd name="connsiteX9" fmla="*/ 6103620 w 6858000"/>
              <a:gd name="connsiteY9" fmla="*/ 0 h 27432"/>
              <a:gd name="connsiteX10" fmla="*/ 6858000 w 6858000"/>
              <a:gd name="connsiteY10" fmla="*/ 0 h 27432"/>
              <a:gd name="connsiteX11" fmla="*/ 6858000 w 6858000"/>
              <a:gd name="connsiteY11" fmla="*/ 27432 h 27432"/>
              <a:gd name="connsiteX12" fmla="*/ 6172200 w 6858000"/>
              <a:gd name="connsiteY12" fmla="*/ 27432 h 27432"/>
              <a:gd name="connsiteX13" fmla="*/ 5417820 w 6858000"/>
              <a:gd name="connsiteY13" fmla="*/ 27432 h 27432"/>
              <a:gd name="connsiteX14" fmla="*/ 4937760 w 6858000"/>
              <a:gd name="connsiteY14" fmla="*/ 27432 h 27432"/>
              <a:gd name="connsiteX15" fmla="*/ 4457700 w 6858000"/>
              <a:gd name="connsiteY15" fmla="*/ 27432 h 27432"/>
              <a:gd name="connsiteX16" fmla="*/ 3977640 w 6858000"/>
              <a:gd name="connsiteY16" fmla="*/ 27432 h 27432"/>
              <a:gd name="connsiteX17" fmla="*/ 3429000 w 6858000"/>
              <a:gd name="connsiteY17" fmla="*/ 27432 h 27432"/>
              <a:gd name="connsiteX18" fmla="*/ 2880360 w 6858000"/>
              <a:gd name="connsiteY18" fmla="*/ 27432 h 27432"/>
              <a:gd name="connsiteX19" fmla="*/ 2331720 w 6858000"/>
              <a:gd name="connsiteY19" fmla="*/ 27432 h 27432"/>
              <a:gd name="connsiteX20" fmla="*/ 1783080 w 6858000"/>
              <a:gd name="connsiteY20" fmla="*/ 27432 h 27432"/>
              <a:gd name="connsiteX21" fmla="*/ 1234440 w 6858000"/>
              <a:gd name="connsiteY21" fmla="*/ 27432 h 27432"/>
              <a:gd name="connsiteX22" fmla="*/ 0 w 6858000"/>
              <a:gd name="connsiteY22" fmla="*/ 27432 h 27432"/>
              <a:gd name="connsiteX23" fmla="*/ 0 w 6858000"/>
              <a:gd name="connsiteY23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0" h="27432" fill="none" extrusionOk="0">
                <a:moveTo>
                  <a:pt x="0" y="0"/>
                </a:moveTo>
                <a:cubicBezTo>
                  <a:pt x="215590" y="-30068"/>
                  <a:pt x="451130" y="3342"/>
                  <a:pt x="685800" y="0"/>
                </a:cubicBezTo>
                <a:cubicBezTo>
                  <a:pt x="920470" y="-3342"/>
                  <a:pt x="1074689" y="-1124"/>
                  <a:pt x="1440180" y="0"/>
                </a:cubicBezTo>
                <a:cubicBezTo>
                  <a:pt x="1805671" y="1124"/>
                  <a:pt x="1804503" y="24385"/>
                  <a:pt x="2057400" y="0"/>
                </a:cubicBezTo>
                <a:cubicBezTo>
                  <a:pt x="2310297" y="-24385"/>
                  <a:pt x="2441267" y="14201"/>
                  <a:pt x="2606040" y="0"/>
                </a:cubicBezTo>
                <a:cubicBezTo>
                  <a:pt x="2770813" y="-14201"/>
                  <a:pt x="3030077" y="-8591"/>
                  <a:pt x="3154680" y="0"/>
                </a:cubicBezTo>
                <a:cubicBezTo>
                  <a:pt x="3279283" y="8591"/>
                  <a:pt x="3408730" y="2964"/>
                  <a:pt x="3634740" y="0"/>
                </a:cubicBezTo>
                <a:cubicBezTo>
                  <a:pt x="3860750" y="-2964"/>
                  <a:pt x="4113360" y="31645"/>
                  <a:pt x="4457700" y="0"/>
                </a:cubicBezTo>
                <a:cubicBezTo>
                  <a:pt x="4802040" y="-31645"/>
                  <a:pt x="4891056" y="-34232"/>
                  <a:pt x="5280660" y="0"/>
                </a:cubicBezTo>
                <a:cubicBezTo>
                  <a:pt x="5670264" y="34232"/>
                  <a:pt x="5850574" y="-30118"/>
                  <a:pt x="6103620" y="0"/>
                </a:cubicBezTo>
                <a:cubicBezTo>
                  <a:pt x="6356666" y="30118"/>
                  <a:pt x="6500548" y="26566"/>
                  <a:pt x="6858000" y="0"/>
                </a:cubicBezTo>
                <a:cubicBezTo>
                  <a:pt x="6858934" y="12270"/>
                  <a:pt x="6856937" y="20068"/>
                  <a:pt x="6858000" y="27432"/>
                </a:cubicBezTo>
                <a:cubicBezTo>
                  <a:pt x="6631559" y="18669"/>
                  <a:pt x="6328621" y="9880"/>
                  <a:pt x="6172200" y="27432"/>
                </a:cubicBezTo>
                <a:cubicBezTo>
                  <a:pt x="6015779" y="44984"/>
                  <a:pt x="5587593" y="50957"/>
                  <a:pt x="5417820" y="27432"/>
                </a:cubicBezTo>
                <a:cubicBezTo>
                  <a:pt x="5248047" y="3907"/>
                  <a:pt x="5064249" y="35470"/>
                  <a:pt x="4937760" y="27432"/>
                </a:cubicBezTo>
                <a:cubicBezTo>
                  <a:pt x="4811271" y="19394"/>
                  <a:pt x="4608241" y="38748"/>
                  <a:pt x="4457700" y="27432"/>
                </a:cubicBezTo>
                <a:cubicBezTo>
                  <a:pt x="4307159" y="16116"/>
                  <a:pt x="4159191" y="16480"/>
                  <a:pt x="3977640" y="27432"/>
                </a:cubicBezTo>
                <a:cubicBezTo>
                  <a:pt x="3796089" y="38384"/>
                  <a:pt x="3667146" y="13299"/>
                  <a:pt x="3429000" y="27432"/>
                </a:cubicBezTo>
                <a:cubicBezTo>
                  <a:pt x="3190854" y="41565"/>
                  <a:pt x="3107099" y="22812"/>
                  <a:pt x="2880360" y="27432"/>
                </a:cubicBezTo>
                <a:cubicBezTo>
                  <a:pt x="2653621" y="32052"/>
                  <a:pt x="2590509" y="47999"/>
                  <a:pt x="2331720" y="27432"/>
                </a:cubicBezTo>
                <a:cubicBezTo>
                  <a:pt x="2072931" y="6865"/>
                  <a:pt x="1918868" y="13213"/>
                  <a:pt x="1783080" y="27432"/>
                </a:cubicBezTo>
                <a:cubicBezTo>
                  <a:pt x="1647292" y="41651"/>
                  <a:pt x="1435571" y="28957"/>
                  <a:pt x="1234440" y="27432"/>
                </a:cubicBezTo>
                <a:cubicBezTo>
                  <a:pt x="1033309" y="25907"/>
                  <a:pt x="360779" y="-20159"/>
                  <a:pt x="0" y="27432"/>
                </a:cubicBezTo>
                <a:cubicBezTo>
                  <a:pt x="-1194" y="21937"/>
                  <a:pt x="1202" y="7917"/>
                  <a:pt x="0" y="0"/>
                </a:cubicBezTo>
                <a:close/>
              </a:path>
              <a:path w="6858000" h="27432" stroke="0" extrusionOk="0">
                <a:moveTo>
                  <a:pt x="0" y="0"/>
                </a:moveTo>
                <a:cubicBezTo>
                  <a:pt x="199753" y="11129"/>
                  <a:pt x="427543" y="-24377"/>
                  <a:pt x="548640" y="0"/>
                </a:cubicBezTo>
                <a:cubicBezTo>
                  <a:pt x="669737" y="24377"/>
                  <a:pt x="858975" y="-6980"/>
                  <a:pt x="1028700" y="0"/>
                </a:cubicBezTo>
                <a:cubicBezTo>
                  <a:pt x="1198425" y="6980"/>
                  <a:pt x="1339223" y="9579"/>
                  <a:pt x="1577340" y="0"/>
                </a:cubicBezTo>
                <a:cubicBezTo>
                  <a:pt x="1815457" y="-9579"/>
                  <a:pt x="1981259" y="26161"/>
                  <a:pt x="2263140" y="0"/>
                </a:cubicBezTo>
                <a:cubicBezTo>
                  <a:pt x="2545021" y="-26161"/>
                  <a:pt x="2797354" y="3173"/>
                  <a:pt x="3017520" y="0"/>
                </a:cubicBezTo>
                <a:cubicBezTo>
                  <a:pt x="3237686" y="-3173"/>
                  <a:pt x="3502108" y="34170"/>
                  <a:pt x="3840480" y="0"/>
                </a:cubicBezTo>
                <a:cubicBezTo>
                  <a:pt x="4178852" y="-34170"/>
                  <a:pt x="4330073" y="24591"/>
                  <a:pt x="4663440" y="0"/>
                </a:cubicBezTo>
                <a:cubicBezTo>
                  <a:pt x="4996807" y="-24591"/>
                  <a:pt x="5064374" y="-9832"/>
                  <a:pt x="5280660" y="0"/>
                </a:cubicBezTo>
                <a:cubicBezTo>
                  <a:pt x="5496946" y="9832"/>
                  <a:pt x="5660598" y="-22499"/>
                  <a:pt x="6035040" y="0"/>
                </a:cubicBezTo>
                <a:cubicBezTo>
                  <a:pt x="6409482" y="22499"/>
                  <a:pt x="6465852" y="8665"/>
                  <a:pt x="6858000" y="0"/>
                </a:cubicBezTo>
                <a:cubicBezTo>
                  <a:pt x="6858316" y="13405"/>
                  <a:pt x="6858486" y="14360"/>
                  <a:pt x="6858000" y="27432"/>
                </a:cubicBezTo>
                <a:cubicBezTo>
                  <a:pt x="6561421" y="57414"/>
                  <a:pt x="6483029" y="41776"/>
                  <a:pt x="6172200" y="27432"/>
                </a:cubicBezTo>
                <a:cubicBezTo>
                  <a:pt x="5861371" y="13088"/>
                  <a:pt x="5665550" y="52650"/>
                  <a:pt x="5417820" y="27432"/>
                </a:cubicBezTo>
                <a:cubicBezTo>
                  <a:pt x="5170090" y="2214"/>
                  <a:pt x="4952853" y="56369"/>
                  <a:pt x="4800600" y="27432"/>
                </a:cubicBezTo>
                <a:cubicBezTo>
                  <a:pt x="4648347" y="-1505"/>
                  <a:pt x="4376162" y="9762"/>
                  <a:pt x="4183380" y="27432"/>
                </a:cubicBezTo>
                <a:cubicBezTo>
                  <a:pt x="3990598" y="45102"/>
                  <a:pt x="3680061" y="65071"/>
                  <a:pt x="3360420" y="27432"/>
                </a:cubicBezTo>
                <a:cubicBezTo>
                  <a:pt x="3040779" y="-10207"/>
                  <a:pt x="3085116" y="25176"/>
                  <a:pt x="2811780" y="27432"/>
                </a:cubicBezTo>
                <a:cubicBezTo>
                  <a:pt x="2538444" y="29688"/>
                  <a:pt x="2242657" y="48552"/>
                  <a:pt x="2057400" y="27432"/>
                </a:cubicBezTo>
                <a:cubicBezTo>
                  <a:pt x="1872143" y="6312"/>
                  <a:pt x="1686102" y="29937"/>
                  <a:pt x="1577340" y="27432"/>
                </a:cubicBezTo>
                <a:cubicBezTo>
                  <a:pt x="1468578" y="24927"/>
                  <a:pt x="1195030" y="38035"/>
                  <a:pt x="891540" y="27432"/>
                </a:cubicBezTo>
                <a:cubicBezTo>
                  <a:pt x="588050" y="16829"/>
                  <a:pt x="299230" y="-3970"/>
                  <a:pt x="0" y="27432"/>
                </a:cubicBezTo>
                <a:cubicBezTo>
                  <a:pt x="-116" y="21844"/>
                  <a:pt x="591" y="65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 descr="图表, 散点图&#10;&#10;AI 生成的内容可能不正确。">
            <a:extLst>
              <a:ext uri="{FF2B5EF4-FFF2-40B4-BE49-F238E27FC236}">
                <a16:creationId xmlns:a16="http://schemas.microsoft.com/office/drawing/2014/main" id="{C091DB0F-57D9-4278-C76E-0C7C2262A34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939928" y="3715014"/>
            <a:ext cx="5475788" cy="2874789"/>
          </a:xfrm>
          <a:prstGeom prst="rect">
            <a:avLst/>
          </a:prstGeom>
          <a:noFill/>
        </p:spPr>
      </p:pic>
      <p:pic>
        <p:nvPicPr>
          <p:cNvPr id="5" name="图片 4" descr="文本&#10;&#10;AI 生成的内容可能不正确。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BB277C-2540-5498-9D6E-6DBE3F851634}"/>
              </a:ext>
            </a:extLst>
          </p:cNvPr>
          <p:cNvSpPr txBox="1"/>
          <p:nvPr/>
        </p:nvSpPr>
        <p:spPr>
          <a:xfrm>
            <a:off x="381000" y="3024752"/>
            <a:ext cx="952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分：平分为两块</a:t>
            </a:r>
            <a:r>
              <a:rPr lang="en-US" altLang="zh-CN" sz="2800" dirty="0">
                <a:latin typeface="+mn-ea"/>
                <a:cs typeface="JetBrains Mono SemiBold" panose="02000009000000000000" pitchFamily="49" charset="0"/>
              </a:rPr>
              <a:t>——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均匀：</a:t>
            </a:r>
            <a:r>
              <a:rPr lang="zh-CN" altLang="en-US" sz="2800" dirty="0">
                <a:latin typeface="+mn-ea"/>
                <a:cs typeface="JetBrains Mono SemiBold" panose="02000009000000000000" pitchFamily="49" charset="0"/>
              </a:rPr>
              <a:t>对</a:t>
            </a:r>
            <a:r>
              <a:rPr lang="en-US" altLang="zh-CN" sz="2800" dirty="0">
                <a:latin typeface="+mn-ea"/>
                <a:cs typeface="JetBrains Mono SemiBold" panose="02000009000000000000" pitchFamily="49" charset="0"/>
              </a:rPr>
              <a:t>x</a:t>
            </a:r>
            <a:r>
              <a:rPr lang="zh-CN" altLang="en-US" sz="2800" dirty="0">
                <a:latin typeface="+mn-ea"/>
                <a:cs typeface="JetBrains Mono SemiBold" panose="02000009000000000000" pitchFamily="49" charset="0"/>
              </a:rPr>
              <a:t>排序后取中间值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719B64-1276-D322-18F8-53AA323F092F}"/>
              </a:ext>
            </a:extLst>
          </p:cNvPr>
          <p:cNvSpPr txBox="1"/>
          <p:nvPr/>
        </p:nvSpPr>
        <p:spPr>
          <a:xfrm>
            <a:off x="8610600" y="3001504"/>
            <a:ext cx="952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治：递归计算左右两边的最小距离 </a:t>
            </a:r>
            <a:r>
              <a:rPr lang="en-US" altLang="zh-CN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en-US" altLang="zh-CN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L,</a:t>
            </a:r>
            <a:r>
              <a:rPr lang="en-US" altLang="zh-CN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en-US" altLang="zh-CN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endParaRPr lang="zh-CN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图片 9" descr="图表, 散点图&#10;&#10;AI 生成的内容可能不正确。">
            <a:extLst>
              <a:ext uri="{FF2B5EF4-FFF2-40B4-BE49-F238E27FC236}">
                <a16:creationId xmlns:a16="http://schemas.microsoft.com/office/drawing/2014/main" id="{93DFE158-C232-04B1-01CA-FF54C4EFDFE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8915400" y="3634985"/>
            <a:ext cx="5475788" cy="2874789"/>
          </a:xfrm>
          <a:prstGeom prst="rect">
            <a:avLst/>
          </a:prstGeom>
          <a:noFill/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CD75F28-61A1-DE1A-C7C8-29B0A6174715}"/>
              </a:ext>
            </a:extLst>
          </p:cNvPr>
          <p:cNvCxnSpPr/>
          <p:nvPr/>
        </p:nvCxnSpPr>
        <p:spPr>
          <a:xfrm>
            <a:off x="10363200" y="4858407"/>
            <a:ext cx="304800" cy="3137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0C5F620-E58B-12A0-7B17-D458F3AD11C2}"/>
              </a:ext>
            </a:extLst>
          </p:cNvPr>
          <p:cNvCxnSpPr>
            <a:cxnSpLocks/>
          </p:cNvCxnSpPr>
          <p:nvPr/>
        </p:nvCxnSpPr>
        <p:spPr>
          <a:xfrm>
            <a:off x="11963400" y="4405285"/>
            <a:ext cx="312258" cy="2303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8BB94F9-76EB-4F4E-987D-4D0FD2FED9BB}"/>
              </a:ext>
            </a:extLst>
          </p:cNvPr>
          <p:cNvSpPr txBox="1"/>
          <p:nvPr/>
        </p:nvSpPr>
        <p:spPr>
          <a:xfrm>
            <a:off x="12008958" y="419964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en-US" altLang="zh-C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C642A49-6901-1FE7-A24E-7980FCF80F7E}"/>
              </a:ext>
            </a:extLst>
          </p:cNvPr>
          <p:cNvSpPr txBox="1"/>
          <p:nvPr/>
        </p:nvSpPr>
        <p:spPr>
          <a:xfrm>
            <a:off x="10510345" y="4712131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en-US" altLang="zh-C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B619E78-A3F8-1F11-7971-2B947405997E}"/>
              </a:ext>
            </a:extLst>
          </p:cNvPr>
          <p:cNvSpPr txBox="1"/>
          <p:nvPr/>
        </p:nvSpPr>
        <p:spPr>
          <a:xfrm>
            <a:off x="1981200" y="6533830"/>
            <a:ext cx="1325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合：取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d=min(</a:t>
            </a:r>
            <a:r>
              <a:rPr lang="en-US" altLang="zh-CN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en-US" altLang="zh-CN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L,</a:t>
            </a:r>
            <a:r>
              <a:rPr lang="en-US" altLang="zh-CN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en-US" altLang="zh-CN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，在直线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两边分别扩展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8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找到范围内跨越</a:t>
            </a:r>
            <a:r>
              <a:rPr lang="en-US" altLang="zh-CN" sz="28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8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的最小距离</a:t>
            </a:r>
            <a:r>
              <a:rPr lang="en-US" altLang="zh-CN" sz="28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800" u="sng" dirty="0">
              <a:latin typeface="+mn-ea"/>
              <a:cs typeface="JetBrains Mono SemiBold" panose="02000009000000000000" pitchFamily="49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2C7A891-D1D5-42AA-DEF6-C29471210FA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81600" y="7164871"/>
            <a:ext cx="5486400" cy="3014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C49889C-E3EB-4D6A-D2C6-84C1FE793920}"/>
              </a:ext>
            </a:extLst>
          </p:cNvPr>
          <p:cNvCxnSpPr>
            <a:cxnSpLocks/>
          </p:cNvCxnSpPr>
          <p:nvPr/>
        </p:nvCxnSpPr>
        <p:spPr>
          <a:xfrm flipV="1">
            <a:off x="7467600" y="8529060"/>
            <a:ext cx="381000" cy="2720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87B9FEF-8218-5BB1-71AD-A2DDF4A31B9A}"/>
              </a:ext>
            </a:extLst>
          </p:cNvPr>
          <p:cNvSpPr txBox="1"/>
          <p:nvPr/>
        </p:nvSpPr>
        <p:spPr>
          <a:xfrm>
            <a:off x="7658100" y="854990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E97A4BE-309E-F345-1B68-8D77062E9A86}"/>
              </a:ext>
            </a:extLst>
          </p:cNvPr>
          <p:cNvSpPr txBox="1"/>
          <p:nvPr/>
        </p:nvSpPr>
        <p:spPr>
          <a:xfrm>
            <a:off x="11049000" y="7900279"/>
            <a:ext cx="952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min(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d,D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5D59FF-2AD1-415D-F53A-808FD022F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表, 散点图&#10;&#10;AI 生成的内容可能不正确。">
            <a:extLst>
              <a:ext uri="{FF2B5EF4-FFF2-40B4-BE49-F238E27FC236}">
                <a16:creationId xmlns:a16="http://schemas.microsoft.com/office/drawing/2014/main" id="{478F5ABC-5F29-93DC-6032-C91E0639E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094035"/>
            <a:ext cx="16027853" cy="7935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F87577-2F5A-10C0-C3D3-D99C363FD4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213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868D7-B123-EB16-0C38-9AF204559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D0FDD37-251E-4363-37C8-5C5BDECF4ED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401628" y="5760469"/>
            <a:ext cx="5200572" cy="2857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16656B-A599-CEA9-A50F-858F5BCC2AF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18747" y="5555508"/>
            <a:ext cx="5486400" cy="3014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7CE3E7E-1943-756D-6D2F-88B91F31BC4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8684" y="5446393"/>
            <a:ext cx="5486400" cy="3014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A13148-3D55-D520-BA41-2043EB964A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3E9ED19-8656-1B18-C4BB-BECCA735D176}"/>
              </a:ext>
            </a:extLst>
          </p:cNvPr>
          <p:cNvSpPr txBox="1"/>
          <p:nvPr/>
        </p:nvSpPr>
        <p:spPr>
          <a:xfrm>
            <a:off x="-144604" y="194630"/>
            <a:ext cx="3032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40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蛮力合并</a:t>
            </a:r>
            <a:endParaRPr lang="en-US" altLang="zh-CN" sz="4000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5774C8A-6359-2D65-5673-CBCA7C0DCB33}"/>
                  </a:ext>
                </a:extLst>
              </p:cNvPr>
              <p:cNvSpPr txBox="1"/>
              <p:nvPr/>
            </p:nvSpPr>
            <p:spPr>
              <a:xfrm>
                <a:off x="1355833" y="4156445"/>
                <a:ext cx="8458200" cy="595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最坏情况：合并代价为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b="1" i="1" dirty="0">
                    <a:solidFill>
                      <a:srgbClr val="0000CC"/>
                    </a:solidFill>
                  </a:rPr>
                  <a:t> T</a:t>
                </a:r>
                <a:r>
                  <a:rPr lang="en-US" altLang="zh-CN" sz="2400" b="1" dirty="0">
                    <a:solidFill>
                      <a:srgbClr val="0000CC"/>
                    </a:solidFill>
                  </a:rPr>
                  <a:t>(</a:t>
                </a:r>
                <a:r>
                  <a:rPr lang="en-US" altLang="zh-CN" sz="2400" b="1" i="1" dirty="0">
                    <a:solidFill>
                      <a:srgbClr val="0000CC"/>
                    </a:solidFill>
                  </a:rPr>
                  <a:t>n</a:t>
                </a:r>
                <a:r>
                  <a:rPr lang="en-US" altLang="zh-CN" sz="2400" b="1" dirty="0">
                    <a:solidFill>
                      <a:srgbClr val="0000CC"/>
                    </a:solidFill>
                  </a:rPr>
                  <a:t>) = 2</a:t>
                </a:r>
                <a:r>
                  <a:rPr lang="en-US" altLang="zh-CN" sz="2400" b="1" i="1" dirty="0">
                    <a:solidFill>
                      <a:srgbClr val="0000CC"/>
                    </a:solidFill>
                  </a:rPr>
                  <a:t>T</a:t>
                </a:r>
                <a:r>
                  <a:rPr lang="en-US" altLang="zh-CN" sz="2400" b="1" dirty="0">
                    <a:solidFill>
                      <a:srgbClr val="0000CC"/>
                    </a:solidFill>
                  </a:rPr>
                  <a:t>(</a:t>
                </a:r>
                <a:r>
                  <a:rPr lang="en-US" altLang="zh-CN" sz="2400" b="1" i="1" dirty="0">
                    <a:solidFill>
                      <a:srgbClr val="0000CC"/>
                    </a:solidFill>
                  </a:rPr>
                  <a:t>n</a:t>
                </a:r>
                <a:r>
                  <a:rPr lang="en-US" altLang="zh-CN" sz="2400" b="1" dirty="0">
                    <a:solidFill>
                      <a:srgbClr val="0000CC"/>
                    </a:solidFill>
                  </a:rPr>
                  <a:t>/2) </a:t>
                </a:r>
                <a:r>
                  <a:rPr lang="en-US" altLang="zh-CN" sz="2400" b="1" i="1" dirty="0">
                    <a:solidFill>
                      <a:srgbClr val="0000CC"/>
                    </a:solidFill>
                  </a:rPr>
                  <a:t>+ n</a:t>
                </a:r>
                <a:r>
                  <a:rPr lang="en-US" altLang="zh-CN" sz="2400" b="1" baseline="30000" dirty="0">
                    <a:solidFill>
                      <a:srgbClr val="0000CC"/>
                    </a:solidFill>
                  </a:rPr>
                  <a:t>2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5774C8A-6359-2D65-5673-CBCA7C0DC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833" y="4156445"/>
                <a:ext cx="8458200" cy="595804"/>
              </a:xfrm>
              <a:prstGeom prst="rect">
                <a:avLst/>
              </a:prstGeom>
              <a:blipFill>
                <a:blip r:embed="rId6"/>
                <a:stretch>
                  <a:fillRect l="-1081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E232366-8C38-4B7A-1DAD-B6957CEC691D}"/>
                  </a:ext>
                </a:extLst>
              </p:cNvPr>
              <p:cNvSpPr txBox="1"/>
              <p:nvPr/>
            </p:nvSpPr>
            <p:spPr>
              <a:xfrm>
                <a:off x="10972800" y="4141973"/>
                <a:ext cx="6629400" cy="589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最坏时间复杂度：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E232366-8C38-4B7A-1DAD-B6957CEC6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0" y="4141973"/>
                <a:ext cx="6629400" cy="589520"/>
              </a:xfrm>
              <a:prstGeom prst="rect">
                <a:avLst/>
              </a:prstGeom>
              <a:blipFill>
                <a:blip r:embed="rId7"/>
                <a:stretch>
                  <a:fillRect l="-1379" b="-22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852D108-1083-16E9-015A-4463285BB02C}"/>
              </a:ext>
            </a:extLst>
          </p:cNvPr>
          <p:cNvCxnSpPr/>
          <p:nvPr/>
        </p:nvCxnSpPr>
        <p:spPr>
          <a:xfrm>
            <a:off x="9144000" y="4436733"/>
            <a:ext cx="137160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7CB3E49-8390-369E-3820-564E92AC5805}"/>
                  </a:ext>
                </a:extLst>
              </p:cNvPr>
              <p:cNvSpPr txBox="1"/>
              <p:nvPr/>
            </p:nvSpPr>
            <p:spPr>
              <a:xfrm>
                <a:off x="1371600" y="1982031"/>
                <a:ext cx="8458200" cy="1176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平均情况（均匀分布）：只有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（√𝑛）个点是在带中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合并代价为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O(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b="1" i="1" dirty="0">
                    <a:solidFill>
                      <a:srgbClr val="0000CC"/>
                    </a:solidFill>
                  </a:rPr>
                  <a:t> T</a:t>
                </a:r>
                <a:r>
                  <a:rPr lang="en-US" altLang="zh-CN" sz="2400" b="1" dirty="0">
                    <a:solidFill>
                      <a:srgbClr val="0000CC"/>
                    </a:solidFill>
                  </a:rPr>
                  <a:t>(</a:t>
                </a:r>
                <a:r>
                  <a:rPr lang="en-US" altLang="zh-CN" sz="2400" b="1" i="1" dirty="0">
                    <a:solidFill>
                      <a:srgbClr val="0000CC"/>
                    </a:solidFill>
                  </a:rPr>
                  <a:t>n</a:t>
                </a:r>
                <a:r>
                  <a:rPr lang="en-US" altLang="zh-CN" sz="2400" b="1" dirty="0">
                    <a:solidFill>
                      <a:srgbClr val="0000CC"/>
                    </a:solidFill>
                  </a:rPr>
                  <a:t>) = 2T(n/2)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2400" b="1" dirty="0">
                            <a:solidFill>
                              <a:srgbClr val="0000CC"/>
                            </a:solidFill>
                          </a:rPr>
                          <m:t>√</m:t>
                        </m:r>
                        <m:r>
                          <m:rPr>
                            <m:nor/>
                          </m:rPr>
                          <a:rPr lang="zh-CN" altLang="en-US" sz="2400" b="1" dirty="0">
                            <a:solidFill>
                              <a:srgbClr val="0000CC"/>
                            </a:solidFill>
                          </a:rPr>
                          <m:t>𝑛</m:t>
                        </m:r>
                      </m:e>
                      <m:sup>
                        <m:r>
                          <a:rPr lang="en-US" altLang="zh-CN" sz="2400" b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sz="2400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7CB3E49-8390-369E-3820-564E92AC5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982031"/>
                <a:ext cx="8458200" cy="1176156"/>
              </a:xfrm>
              <a:prstGeom prst="rect">
                <a:avLst/>
              </a:prstGeom>
              <a:blipFill>
                <a:blip r:embed="rId8"/>
                <a:stretch>
                  <a:fillRect l="-1081" b="-8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67202B7-D37F-0208-CBE6-70492F363C94}"/>
              </a:ext>
            </a:extLst>
          </p:cNvPr>
          <p:cNvCxnSpPr/>
          <p:nvPr/>
        </p:nvCxnSpPr>
        <p:spPr>
          <a:xfrm>
            <a:off x="9144000" y="2628900"/>
            <a:ext cx="137160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A98E255-D571-ED7B-D6EB-9491CCE5D9FF}"/>
                  </a:ext>
                </a:extLst>
              </p:cNvPr>
              <p:cNvSpPr txBox="1"/>
              <p:nvPr/>
            </p:nvSpPr>
            <p:spPr>
              <a:xfrm>
                <a:off x="10972800" y="2288192"/>
                <a:ext cx="6629400" cy="587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平均时间复杂度：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O(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𝒏</m:t>
                    </m:r>
                    <m:func>
                      <m:func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A98E255-D571-ED7B-D6EB-9491CCE5D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0" y="2288192"/>
                <a:ext cx="6629400" cy="587340"/>
              </a:xfrm>
              <a:prstGeom prst="rect">
                <a:avLst/>
              </a:prstGeom>
              <a:blipFill>
                <a:blip r:embed="rId9"/>
                <a:stretch>
                  <a:fillRect l="-1379" b="-21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B8C805C-BF6E-7840-77D3-935E7C8F7360}"/>
              </a:ext>
            </a:extLst>
          </p:cNvPr>
          <p:cNvCxnSpPr>
            <a:cxnSpLocks/>
          </p:cNvCxnSpPr>
          <p:nvPr/>
        </p:nvCxnSpPr>
        <p:spPr>
          <a:xfrm flipV="1">
            <a:off x="3002355" y="6273649"/>
            <a:ext cx="845989" cy="2339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454F392-F650-BA96-4588-ED52E1187ED5}"/>
              </a:ext>
            </a:extLst>
          </p:cNvPr>
          <p:cNvCxnSpPr>
            <a:cxnSpLocks/>
          </p:cNvCxnSpPr>
          <p:nvPr/>
        </p:nvCxnSpPr>
        <p:spPr>
          <a:xfrm>
            <a:off x="3013249" y="6481860"/>
            <a:ext cx="686289" cy="2524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D49B794-187F-28AC-463E-A3A8324DD32F}"/>
              </a:ext>
            </a:extLst>
          </p:cNvPr>
          <p:cNvCxnSpPr>
            <a:cxnSpLocks/>
          </p:cNvCxnSpPr>
          <p:nvPr/>
        </p:nvCxnSpPr>
        <p:spPr>
          <a:xfrm>
            <a:off x="3034270" y="6507558"/>
            <a:ext cx="686289" cy="10447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43D05E2-0654-68D1-6019-D58B15465899}"/>
              </a:ext>
            </a:extLst>
          </p:cNvPr>
          <p:cNvCxnSpPr>
            <a:cxnSpLocks/>
          </p:cNvCxnSpPr>
          <p:nvPr/>
        </p:nvCxnSpPr>
        <p:spPr>
          <a:xfrm flipV="1">
            <a:off x="8653236" y="6273649"/>
            <a:ext cx="682520" cy="93105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09051C6-9EF1-988E-E123-B5A476862D02}"/>
              </a:ext>
            </a:extLst>
          </p:cNvPr>
          <p:cNvCxnSpPr>
            <a:cxnSpLocks/>
          </p:cNvCxnSpPr>
          <p:nvPr/>
        </p:nvCxnSpPr>
        <p:spPr>
          <a:xfrm flipV="1">
            <a:off x="8679563" y="6896100"/>
            <a:ext cx="474230" cy="358938"/>
          </a:xfrm>
          <a:prstGeom prst="line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F69BCA6-22AB-E495-C7F1-A872CEBBAA1B}"/>
              </a:ext>
            </a:extLst>
          </p:cNvPr>
          <p:cNvCxnSpPr>
            <a:cxnSpLocks/>
          </p:cNvCxnSpPr>
          <p:nvPr/>
        </p:nvCxnSpPr>
        <p:spPr>
          <a:xfrm>
            <a:off x="8679563" y="7255038"/>
            <a:ext cx="543212" cy="3227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3A8DD9F-204A-0EE8-1839-D3EC8E96EA3B}"/>
              </a:ext>
            </a:extLst>
          </p:cNvPr>
          <p:cNvCxnSpPr>
            <a:cxnSpLocks/>
          </p:cNvCxnSpPr>
          <p:nvPr/>
        </p:nvCxnSpPr>
        <p:spPr>
          <a:xfrm flipV="1">
            <a:off x="14508697" y="6608091"/>
            <a:ext cx="578903" cy="132866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3904332-4DDC-1F38-D18F-FC5236D3CA46}"/>
              </a:ext>
            </a:extLst>
          </p:cNvPr>
          <p:cNvCxnSpPr>
            <a:cxnSpLocks/>
          </p:cNvCxnSpPr>
          <p:nvPr/>
        </p:nvCxnSpPr>
        <p:spPr>
          <a:xfrm flipV="1">
            <a:off x="14508697" y="7062661"/>
            <a:ext cx="493217" cy="82403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CDBAE33-F870-3E20-3828-FE8AE4C047BC}"/>
              </a:ext>
            </a:extLst>
          </p:cNvPr>
          <p:cNvCxnSpPr>
            <a:cxnSpLocks/>
          </p:cNvCxnSpPr>
          <p:nvPr/>
        </p:nvCxnSpPr>
        <p:spPr>
          <a:xfrm flipV="1">
            <a:off x="14457352" y="7658100"/>
            <a:ext cx="544562" cy="2585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04842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35E03-1EED-826A-55B2-36A6D7F2D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3CF277E-7297-ACE5-81B5-A5A66B6279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DF48861-94C0-71BD-F31C-6E556DC7A826}"/>
              </a:ext>
            </a:extLst>
          </p:cNvPr>
          <p:cNvSpPr txBox="1"/>
          <p:nvPr/>
        </p:nvSpPr>
        <p:spPr>
          <a:xfrm>
            <a:off x="-1364347" y="294144"/>
            <a:ext cx="68424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效率测试</a:t>
            </a:r>
            <a:endParaRPr lang="en-US" altLang="zh-CN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0F1BD78-D0A8-D524-71AB-65131A352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67532"/>
              </p:ext>
            </p:extLst>
          </p:nvPr>
        </p:nvGraphicFramePr>
        <p:xfrm>
          <a:off x="1981200" y="1731245"/>
          <a:ext cx="13868865" cy="2209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055">
                  <a:extLst>
                    <a:ext uri="{9D8B030D-6E8A-4147-A177-3AD203B41FA5}">
                      <a16:colId xmlns:a16="http://schemas.microsoft.com/office/drawing/2014/main" val="2059091744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2519895825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947472460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2823862278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3296393998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3122068199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4207491786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3889959962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2228601640"/>
                    </a:ext>
                  </a:extLst>
                </a:gridCol>
                <a:gridCol w="1230055">
                  <a:extLst>
                    <a:ext uri="{9D8B030D-6E8A-4147-A177-3AD203B41FA5}">
                      <a16:colId xmlns:a16="http://schemas.microsoft.com/office/drawing/2014/main" val="1436216427"/>
                    </a:ext>
                  </a:extLst>
                </a:gridCol>
                <a:gridCol w="1568315">
                  <a:extLst>
                    <a:ext uri="{9D8B030D-6E8A-4147-A177-3AD203B41FA5}">
                      <a16:colId xmlns:a16="http://schemas.microsoft.com/office/drawing/2014/main" val="2626071384"/>
                    </a:ext>
                  </a:extLst>
                </a:gridCol>
              </a:tblGrid>
              <a:tr h="539153"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zh-CN" alt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数据规模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300000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400000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500000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600000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700000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800000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900000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1000000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2479292"/>
                  </a:ext>
                </a:extLst>
              </a:tr>
              <a:tr h="59234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实际时间</a:t>
                      </a:r>
                      <a:r>
                        <a:rPr lang="en-US" altLang="zh-CN" sz="1800" b="0" kern="120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ms</a:t>
                      </a:r>
                      <a:endParaRPr lang="zh-CN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273.864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564.97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887.953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1225.97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1526.51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1920.07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2163.3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2535.25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2749.96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3156.2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864971"/>
                  </a:ext>
                </a:extLst>
              </a:tr>
              <a:tr h="5391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理论时间</a:t>
                      </a:r>
                      <a:r>
                        <a:rPr lang="en-US" altLang="zh-CN" sz="1800" b="0" kern="120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ms</a:t>
                      </a:r>
                      <a:endParaRPr lang="zh-CN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273.864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580.7045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899.9918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1227.362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1560.743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1898.913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2241.067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2586.63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2935.175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3286.368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9389137"/>
                  </a:ext>
                </a:extLst>
              </a:tr>
              <a:tr h="5391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相对误差</a:t>
                      </a: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%</a:t>
                      </a:r>
                      <a:endParaRPr lang="zh-CN" altLang="en-US" sz="1800" b="0" kern="120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0.00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2.71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1.34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0.11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2.19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1.11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3.47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1.99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6.31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buNone/>
                      </a:pPr>
                      <a:r>
                        <a:rPr lang="en-US" altLang="zh-CN" sz="1800" b="0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3.96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1964456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1662B3EF-8319-FD6B-8CED-C19320464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4224867"/>
            <a:ext cx="7924800" cy="60621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2191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09315-8E5E-9CA8-1313-B2BDA8F4F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35">
            <a:extLst>
              <a:ext uri="{FF2B5EF4-FFF2-40B4-BE49-F238E27FC236}">
                <a16:creationId xmlns:a16="http://schemas.microsoft.com/office/drawing/2014/main" id="{F47AD5F6-5041-88EC-3213-33297A50A3CD}"/>
              </a:ext>
            </a:extLst>
          </p:cNvPr>
          <p:cNvSpPr/>
          <p:nvPr/>
        </p:nvSpPr>
        <p:spPr>
          <a:xfrm>
            <a:off x="2663830" y="1478369"/>
            <a:ext cx="1897318" cy="38167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7C64621F-C3C1-406A-BFF9-EB042F6FE13F}"/>
              </a:ext>
            </a:extLst>
          </p:cNvPr>
          <p:cNvSpPr/>
          <p:nvPr/>
        </p:nvSpPr>
        <p:spPr>
          <a:xfrm>
            <a:off x="762590" y="1478369"/>
            <a:ext cx="1897318" cy="38167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A23DA6-E7D0-398D-46DA-73F977E1D0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9B7201C-292D-2A14-8A8C-F0A957075C4D}"/>
              </a:ext>
            </a:extLst>
          </p:cNvPr>
          <p:cNvSpPr txBox="1"/>
          <p:nvPr/>
        </p:nvSpPr>
        <p:spPr>
          <a:xfrm>
            <a:off x="65679" y="179931"/>
            <a:ext cx="33633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40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0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多次排序</a:t>
            </a:r>
            <a:endParaRPr lang="en-US" altLang="zh-CN" sz="4000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9491E4E9-7AAF-3E66-753C-A4DDE76E4D40}"/>
                  </a:ext>
                </a:extLst>
              </p14:cNvPr>
              <p14:cNvContentPartPr/>
              <p14:nvPr/>
            </p14:nvContentPartPr>
            <p14:xfrm>
              <a:off x="1590048" y="3109049"/>
              <a:ext cx="360" cy="36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9491E4E9-7AAF-3E66-753C-A4DDE76E4D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3928" y="3102929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33491144-0D88-0FB5-3615-FE01FB34AE8B}"/>
                  </a:ext>
                </a:extLst>
              </p14:cNvPr>
              <p14:cNvContentPartPr/>
              <p14:nvPr/>
            </p14:nvContentPartPr>
            <p14:xfrm>
              <a:off x="2133489" y="3410750"/>
              <a:ext cx="360" cy="36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33491144-0D88-0FB5-3615-FE01FB34AE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70489" y="334775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28207C68-E002-0A4D-6835-C093EDE5DF17}"/>
              </a:ext>
            </a:extLst>
          </p:cNvPr>
          <p:cNvSpPr/>
          <p:nvPr/>
        </p:nvSpPr>
        <p:spPr>
          <a:xfrm>
            <a:off x="388433" y="1756052"/>
            <a:ext cx="3261360" cy="326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952C228-9479-C561-9177-9D1E1820D688}"/>
              </a:ext>
            </a:extLst>
          </p:cNvPr>
          <p:cNvCxnSpPr>
            <a:cxnSpLocks/>
            <a:endCxn id="37" idx="2"/>
          </p:cNvCxnSpPr>
          <p:nvPr/>
        </p:nvCxnSpPr>
        <p:spPr>
          <a:xfrm flipH="1">
            <a:off x="388433" y="3386732"/>
            <a:ext cx="1630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B2E6069A-D133-88C2-E838-DE680507741A}"/>
              </a:ext>
            </a:extLst>
          </p:cNvPr>
          <p:cNvSpPr txBox="1"/>
          <p:nvPr/>
        </p:nvSpPr>
        <p:spPr>
          <a:xfrm>
            <a:off x="1035155" y="2973049"/>
            <a:ext cx="1000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 = d</a:t>
            </a:r>
            <a:endParaRPr lang="zh-CN" alt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7D0A75CB-6F80-076E-1F61-317FED799E06}"/>
                  </a:ext>
                </a:extLst>
              </p14:cNvPr>
              <p14:cNvContentPartPr/>
              <p14:nvPr/>
            </p14:nvContentPartPr>
            <p14:xfrm>
              <a:off x="3013571" y="2387735"/>
              <a:ext cx="360" cy="36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7D0A75CB-6F80-076E-1F61-317FED799E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50571" y="23247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7BF4FC12-9F25-6929-C98E-4E3EC82EAAD7}"/>
                  </a:ext>
                </a:extLst>
              </p14:cNvPr>
              <p14:cNvContentPartPr/>
              <p14:nvPr/>
            </p14:nvContentPartPr>
            <p14:xfrm>
              <a:off x="3663083" y="1811625"/>
              <a:ext cx="360" cy="36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7BF4FC12-9F25-6929-C98E-4E3EC82EAA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00083" y="174862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BCA67F23-80AB-FB05-0FF3-B1A3B78F48FC}"/>
                  </a:ext>
                </a:extLst>
              </p14:cNvPr>
              <p14:cNvContentPartPr/>
              <p14:nvPr/>
            </p14:nvContentPartPr>
            <p14:xfrm>
              <a:off x="2855699" y="3592439"/>
              <a:ext cx="360" cy="36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BCA67F23-80AB-FB05-0FF3-B1A3B78F48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2699" y="352943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5E3232E6-9B72-D0C4-E6EF-7D7E55D04B5E}"/>
                  </a:ext>
                </a:extLst>
              </p14:cNvPr>
              <p14:cNvContentPartPr/>
              <p14:nvPr/>
            </p14:nvContentPartPr>
            <p14:xfrm>
              <a:off x="3744183" y="3077668"/>
              <a:ext cx="360" cy="36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5E3232E6-9B72-D0C4-E6EF-7D7E55D04B5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81183" y="301466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95F446D1-4616-61DE-CF03-0096734A1AB5}"/>
                  </a:ext>
                </a:extLst>
              </p14:cNvPr>
              <p14:cNvContentPartPr/>
              <p14:nvPr/>
            </p14:nvContentPartPr>
            <p14:xfrm>
              <a:off x="3842648" y="4064135"/>
              <a:ext cx="360" cy="36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95F446D1-4616-61DE-CF03-0096734A1AB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9648" y="40011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586126D6-D809-D901-8FF7-30C6B5349924}"/>
                  </a:ext>
                </a:extLst>
              </p14:cNvPr>
              <p14:cNvContentPartPr/>
              <p14:nvPr/>
            </p14:nvContentPartPr>
            <p14:xfrm>
              <a:off x="3672882" y="4751553"/>
              <a:ext cx="360" cy="36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586126D6-D809-D901-8FF7-30C6B534992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09882" y="46885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2D60C5C5-DA3A-00F9-E29B-F29A2A210121}"/>
                  </a:ext>
                </a:extLst>
              </p14:cNvPr>
              <p14:cNvContentPartPr/>
              <p14:nvPr/>
            </p14:nvContentPartPr>
            <p14:xfrm>
              <a:off x="3013211" y="5087552"/>
              <a:ext cx="360" cy="36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2D60C5C5-DA3A-00F9-E29B-F29A2A2101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50211" y="502455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374CEB6-2F89-5511-4CC6-DF783096A20E}"/>
                  </a:ext>
                </a:extLst>
              </p:cNvPr>
              <p:cNvSpPr txBox="1"/>
              <p:nvPr/>
            </p:nvSpPr>
            <p:spPr>
              <a:xfrm>
                <a:off x="7921016" y="1650684"/>
                <a:ext cx="1000046" cy="815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b="1" i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sz="2400" b="1" dirty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</a:rPr>
                            <m:t>d</m:t>
                          </m:r>
                        </m:num>
                        <m:den>
                          <m:r>
                            <a:rPr lang="en-US" altLang="zh-CN" sz="2400" b="1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zh-CN" altLang="en-US" sz="24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374CEB6-2F89-5511-4CC6-DF783096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016" y="1650684"/>
                <a:ext cx="1000046" cy="8156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本框 52">
            <a:extLst>
              <a:ext uri="{FF2B5EF4-FFF2-40B4-BE49-F238E27FC236}">
                <a16:creationId xmlns:a16="http://schemas.microsoft.com/office/drawing/2014/main" id="{C34FBA69-1F47-55B5-CD28-8FCD510CB2AB}"/>
              </a:ext>
            </a:extLst>
          </p:cNvPr>
          <p:cNvSpPr txBox="1"/>
          <p:nvPr/>
        </p:nvSpPr>
        <p:spPr>
          <a:xfrm>
            <a:off x="2549389" y="5282912"/>
            <a:ext cx="1000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</a:t>
            </a:r>
            <a:endParaRPr lang="zh-CN" altLang="en-US" sz="2400" b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541D0B5-3C27-7A2D-F6DE-F85DBC910FC0}"/>
              </a:ext>
            </a:extLst>
          </p:cNvPr>
          <p:cNvSpPr txBox="1"/>
          <p:nvPr/>
        </p:nvSpPr>
        <p:spPr>
          <a:xfrm>
            <a:off x="1438823" y="5320699"/>
            <a:ext cx="1000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L-d</a:t>
            </a:r>
            <a:endParaRPr lang="zh-CN" altLang="en-US" sz="2400" b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15BEE80-2719-4E85-E176-582A652C3497}"/>
              </a:ext>
            </a:extLst>
          </p:cNvPr>
          <p:cNvSpPr txBox="1"/>
          <p:nvPr/>
        </p:nvSpPr>
        <p:spPr>
          <a:xfrm>
            <a:off x="3217876" y="5282913"/>
            <a:ext cx="1000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L-d</a:t>
            </a:r>
            <a:endParaRPr lang="zh-CN" altLang="en-US" sz="2400" b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D7B34CD-7376-46BD-2554-B1657886B975}"/>
              </a:ext>
            </a:extLst>
          </p:cNvPr>
          <p:cNvSpPr/>
          <p:nvPr/>
        </p:nvSpPr>
        <p:spPr>
          <a:xfrm>
            <a:off x="8795015" y="1476025"/>
            <a:ext cx="1897318" cy="38167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49DBA64A-F971-FAEF-9C56-20A68A1B02B0}"/>
              </a:ext>
            </a:extLst>
          </p:cNvPr>
          <p:cNvCxnSpPr>
            <a:cxnSpLocks/>
          </p:cNvCxnSpPr>
          <p:nvPr/>
        </p:nvCxnSpPr>
        <p:spPr>
          <a:xfrm>
            <a:off x="9765193" y="1476025"/>
            <a:ext cx="0" cy="381676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ABCAF05-6C8D-2036-CB29-7C6AC161A880}"/>
              </a:ext>
            </a:extLst>
          </p:cNvPr>
          <p:cNvCxnSpPr>
            <a:cxnSpLocks/>
          </p:cNvCxnSpPr>
          <p:nvPr/>
        </p:nvCxnSpPr>
        <p:spPr>
          <a:xfrm flipH="1">
            <a:off x="8776124" y="4077820"/>
            <a:ext cx="1897318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E9BDB6E-D4C7-8C9B-F848-E2FD4B2C6C45}"/>
                  </a:ext>
                </a:extLst>
              </p:cNvPr>
              <p:cNvSpPr txBox="1"/>
              <p:nvPr/>
            </p:nvSpPr>
            <p:spPr>
              <a:xfrm>
                <a:off x="9780100" y="5391469"/>
                <a:ext cx="1000046" cy="815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b="1" dirty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</a:rPr>
                            <m:t>d</m:t>
                          </m:r>
                        </m:num>
                        <m:den>
                          <m:r>
                            <a:rPr lang="en-US" altLang="zh-CN" sz="2400" b="1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sz="24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E9BDB6E-D4C7-8C9B-F848-E2FD4B2C6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100" y="5391469"/>
                <a:ext cx="1000046" cy="81567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4F886A9D-11C2-8C64-0B62-A0695DFDD1A2}"/>
              </a:ext>
            </a:extLst>
          </p:cNvPr>
          <p:cNvCxnSpPr>
            <a:cxnSpLocks/>
          </p:cNvCxnSpPr>
          <p:nvPr/>
        </p:nvCxnSpPr>
        <p:spPr>
          <a:xfrm flipH="1">
            <a:off x="8795015" y="2784659"/>
            <a:ext cx="1897318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59AD4A02-1BAC-F95A-1E25-E340590E84B5}"/>
                  </a:ext>
                </a:extLst>
              </p:cNvPr>
              <p:cNvSpPr txBox="1"/>
              <p:nvPr/>
            </p:nvSpPr>
            <p:spPr>
              <a:xfrm>
                <a:off x="8906578" y="5382139"/>
                <a:ext cx="1000046" cy="815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b="1" dirty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</a:rPr>
                            <m:t>d</m:t>
                          </m:r>
                        </m:num>
                        <m:den>
                          <m:r>
                            <a:rPr lang="en-US" altLang="zh-CN" sz="2400" b="1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sz="24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59AD4A02-1BAC-F95A-1E25-E340590E8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578" y="5382139"/>
                <a:ext cx="1000046" cy="81567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1D966CBB-7324-18CB-C9E1-F7D0D7634846}"/>
                  </a:ext>
                </a:extLst>
              </p14:cNvPr>
              <p14:cNvContentPartPr/>
              <p14:nvPr/>
            </p14:nvContentPartPr>
            <p14:xfrm>
              <a:off x="8786241" y="3400068"/>
              <a:ext cx="360" cy="360"/>
            </p14:xfrm>
          </p:contentPart>
        </mc:Choice>
        <mc:Fallback xmlns=""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1D966CBB-7324-18CB-C9E1-F7D0D76348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23241" y="3337068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19" name="椭圆 118">
            <a:extLst>
              <a:ext uri="{FF2B5EF4-FFF2-40B4-BE49-F238E27FC236}">
                <a16:creationId xmlns:a16="http://schemas.microsoft.com/office/drawing/2014/main" id="{66A58464-06A6-178D-5188-707D6049C96D}"/>
              </a:ext>
            </a:extLst>
          </p:cNvPr>
          <p:cNvSpPr/>
          <p:nvPr/>
        </p:nvSpPr>
        <p:spPr>
          <a:xfrm>
            <a:off x="6858000" y="1492880"/>
            <a:ext cx="3823856" cy="38136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AC90583D-1287-9747-99E1-C06D8B671177}"/>
                  </a:ext>
                </a:extLst>
              </p:cNvPr>
              <p:cNvSpPr txBox="1"/>
              <p:nvPr/>
            </p:nvSpPr>
            <p:spPr>
              <a:xfrm>
                <a:off x="7928143" y="2968397"/>
                <a:ext cx="1000046" cy="815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b="1" i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sz="2400" b="1" dirty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</a:rPr>
                            <m:t>d</m:t>
                          </m:r>
                        </m:num>
                        <m:den>
                          <m:r>
                            <a:rPr lang="en-US" altLang="zh-CN" sz="2400" b="1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zh-CN" altLang="en-US" sz="24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AC90583D-1287-9747-99E1-C06D8B671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143" y="2968397"/>
                <a:ext cx="1000046" cy="81567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C90583D-1287-9747-99E1-C06D8B671177}"/>
                  </a:ext>
                </a:extLst>
              </p:cNvPr>
              <p:cNvSpPr txBox="1"/>
              <p:nvPr/>
            </p:nvSpPr>
            <p:spPr>
              <a:xfrm>
                <a:off x="7889594" y="4263035"/>
                <a:ext cx="1000046" cy="815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b="1" i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sz="2400" b="1" dirty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</a:rPr>
                            <m:t>d</m:t>
                          </m:r>
                        </m:num>
                        <m:den>
                          <m:r>
                            <a:rPr lang="en-US" altLang="zh-CN" sz="2400" b="1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zh-CN" altLang="en-US" sz="24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C90583D-1287-9747-99E1-C06D8B671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594" y="4263035"/>
                <a:ext cx="1000046" cy="81567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5237AD48-AD8D-AB4E-E522-7618C8D87B90}"/>
              </a:ext>
            </a:extLst>
          </p:cNvPr>
          <p:cNvCxnSpPr/>
          <p:nvPr/>
        </p:nvCxnSpPr>
        <p:spPr>
          <a:xfrm>
            <a:off x="5065146" y="3390517"/>
            <a:ext cx="137160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2D03BACD-4678-8240-CD84-35D2620E17E0}"/>
                  </a:ext>
                </a:extLst>
              </p:cNvPr>
              <p:cNvSpPr txBox="1"/>
              <p:nvPr/>
            </p:nvSpPr>
            <p:spPr>
              <a:xfrm>
                <a:off x="4199066" y="278595"/>
                <a:ext cx="8458200" cy="855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对角线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m:rPr>
                            <m:sty m:val="p"/>
                          </m:rPr>
                          <a:rPr lang="en-US" altLang="zh-CN" sz="2400" b="1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d</m:t>
                        </m:r>
                      </m:num>
                      <m:den>
                        <m:r>
                          <a:rPr lang="en-US" altLang="zh-CN" sz="2400" b="1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，每个格子只能有一个点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2D03BACD-4678-8240-CD84-35D2620E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066" y="278595"/>
                <a:ext cx="8458200" cy="855491"/>
              </a:xfrm>
              <a:prstGeom prst="rect">
                <a:avLst/>
              </a:prstGeom>
              <a:blipFill>
                <a:blip r:embed="rId23"/>
                <a:stretch>
                  <a:fillRect l="-1154" b="-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文本框 140">
            <a:extLst>
              <a:ext uri="{FF2B5EF4-FFF2-40B4-BE49-F238E27FC236}">
                <a16:creationId xmlns:a16="http://schemas.microsoft.com/office/drawing/2014/main" id="{97CBD929-C784-EF1E-BB23-22660CD4FC97}"/>
              </a:ext>
            </a:extLst>
          </p:cNvPr>
          <p:cNvSpPr txBox="1"/>
          <p:nvPr/>
        </p:nvSpPr>
        <p:spPr>
          <a:xfrm>
            <a:off x="533400" y="6612231"/>
            <a:ext cx="1116645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如果不对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排序，就要遍历右侧所有点，效率和蛮力合并本质相同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C0E4858D-4A1C-CACD-7483-148C9A03FD87}"/>
              </a:ext>
            </a:extLst>
          </p:cNvPr>
          <p:cNvSpPr txBox="1"/>
          <p:nvPr/>
        </p:nvSpPr>
        <p:spPr>
          <a:xfrm>
            <a:off x="3612489" y="8392200"/>
            <a:ext cx="11166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右侧点对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轴排序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38A61138-B811-7BFE-4A66-6D9ED5FAC8B2}"/>
              </a:ext>
            </a:extLst>
          </p:cNvPr>
          <p:cNvCxnSpPr/>
          <p:nvPr/>
        </p:nvCxnSpPr>
        <p:spPr>
          <a:xfrm>
            <a:off x="4732689" y="7294264"/>
            <a:ext cx="0" cy="9969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CD2FA347-BA22-03E5-2859-61E85A2D3553}"/>
                  </a:ext>
                </a:extLst>
              </p:cNvPr>
              <p:cNvSpPr txBox="1"/>
              <p:nvPr/>
            </p:nvSpPr>
            <p:spPr>
              <a:xfrm>
                <a:off x="7357730" y="8380688"/>
                <a:ext cx="111801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O(m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func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CD2FA347-BA22-03E5-2859-61E85A2D3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730" y="8380688"/>
                <a:ext cx="11180134" cy="461665"/>
              </a:xfrm>
              <a:prstGeom prst="rect">
                <a:avLst/>
              </a:prstGeom>
              <a:blipFill>
                <a:blip r:embed="rId24"/>
                <a:stretch>
                  <a:fillRect l="-872" t="-11842" b="-27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文本框 146">
            <a:extLst>
              <a:ext uri="{FF2B5EF4-FFF2-40B4-BE49-F238E27FC236}">
                <a16:creationId xmlns:a16="http://schemas.microsoft.com/office/drawing/2014/main" id="{5B3AB3BE-2EB1-9171-B441-78B28D1ECF0D}"/>
              </a:ext>
            </a:extLst>
          </p:cNvPr>
          <p:cNvSpPr txBox="1"/>
          <p:nvPr/>
        </p:nvSpPr>
        <p:spPr>
          <a:xfrm>
            <a:off x="2737860" y="9226176"/>
            <a:ext cx="4251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查找到最低点然后计算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个点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26AC2F04-4528-6482-7800-1BC223828CB9}"/>
                  </a:ext>
                </a:extLst>
              </p:cNvPr>
              <p:cNvSpPr txBox="1"/>
              <p:nvPr/>
            </p:nvSpPr>
            <p:spPr>
              <a:xfrm>
                <a:off x="7451195" y="9212659"/>
                <a:ext cx="111801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O(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𝒎</m:t>
                    </m:r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26AC2F04-4528-6482-7800-1BC223828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195" y="9212659"/>
                <a:ext cx="11180134" cy="461665"/>
              </a:xfrm>
              <a:prstGeom prst="rect">
                <a:avLst/>
              </a:prstGeom>
              <a:blipFill>
                <a:blip r:embed="rId25"/>
                <a:stretch>
                  <a:fillRect l="-818" t="-11842" b="-27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996F5BF-2516-9CF7-9E9A-61E67C4EC3D0}"/>
              </a:ext>
            </a:extLst>
          </p:cNvPr>
          <p:cNvSpPr txBox="1"/>
          <p:nvPr/>
        </p:nvSpPr>
        <p:spPr>
          <a:xfrm>
            <a:off x="11437771" y="165994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区分左右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66" name="图片 65" descr="图表&#10;&#10;AI 生成的内容可能不正确。">
            <a:extLst>
              <a:ext uri="{FF2B5EF4-FFF2-40B4-BE49-F238E27FC236}">
                <a16:creationId xmlns:a16="http://schemas.microsoft.com/office/drawing/2014/main" id="{5C6FD54A-3AEB-8DCE-0056-12BE0DD6129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229" y="2324406"/>
            <a:ext cx="6272221" cy="73295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279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37" grpId="0" animBg="1"/>
      <p:bldP spid="50" grpId="0"/>
      <p:bldP spid="57" grpId="0" animBg="1"/>
      <p:bldP spid="95" grpId="0"/>
      <p:bldP spid="115" grpId="0"/>
      <p:bldP spid="119" grpId="0" animBg="1"/>
      <p:bldP spid="134" grpId="0"/>
      <p:bldP spid="135" grpId="0"/>
      <p:bldP spid="139" grpId="0"/>
      <p:bldP spid="141" grpId="0"/>
      <p:bldP spid="142" grpId="0"/>
      <p:bldP spid="146" grpId="0"/>
      <p:bldP spid="147" grpId="0"/>
      <p:bldP spid="148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GUzNTFhZTBmNmI0ZTQ2NjVhODlmNzAzZWRkMzFhNj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96D19"/>
      </a:accent1>
      <a:accent2>
        <a:srgbClr val="FBAE46"/>
      </a:accent2>
      <a:accent3>
        <a:srgbClr val="FFC000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800080"/>
      </a:folHlink>
    </a:clrScheme>
    <a:fontScheme name="font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headEnd type="none" w="med" len="med"/>
          <a:tailEnd type="arrow" w="med" len="med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E96D19"/>
    </a:accent1>
    <a:accent2>
      <a:srgbClr val="FBAE46"/>
    </a:accent2>
    <a:accent3>
      <a:srgbClr val="FFC000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3342</TotalTime>
  <Words>900</Words>
  <Application>Microsoft Office PowerPoint</Application>
  <PresentationFormat>自定义</PresentationFormat>
  <Paragraphs>335</Paragraphs>
  <Slides>15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Cambria Math</vt:lpstr>
      <vt:lpstr>Arial</vt:lpstr>
      <vt:lpstr>微软雅黑</vt:lpstr>
      <vt:lpstr>宋体</vt:lpstr>
      <vt:lpstr>Times New Roman</vt:lpstr>
      <vt:lpstr>Calibri</vt:lpstr>
      <vt:lpstr>字由点字倔强黑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深圳大学光影篇</dc:title>
  <dc:creator>林笑笑</dc:creator>
  <cp:lastModifiedBy>Wenjun Lee</cp:lastModifiedBy>
  <cp:revision>73</cp:revision>
  <dcterms:created xsi:type="dcterms:W3CDTF">2006-08-16T00:00:00Z</dcterms:created>
  <dcterms:modified xsi:type="dcterms:W3CDTF">2025-04-11T04:39:37Z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40939BE98ADF48FD9CC59B72602D8BBC_12</vt:lpwstr>
  </property>
  <property fmtid="{D5CDD505-2E9C-101B-9397-08002B2CF9AE}" pid="3" name="KSOProductBuildVer">
    <vt:lpwstr>2052-12.1.0.17827</vt:lpwstr>
  </property>
</Properties>
</file>